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quickStyle1.xml" ContentType="application/vnd.openxmlformats-officedocument.drawingml.diagramStyle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9" r:id="rId1"/>
  </p:sldMasterIdLst>
  <p:notesMasterIdLst>
    <p:notesMasterId r:id="rId22"/>
  </p:notesMasterIdLst>
  <p:handoutMasterIdLst>
    <p:handoutMasterId r:id="rId23"/>
  </p:handoutMasterIdLst>
  <p:sldIdLst>
    <p:sldId id="879" r:id="rId2"/>
    <p:sldId id="897" r:id="rId3"/>
    <p:sldId id="898" r:id="rId4"/>
    <p:sldId id="907" r:id="rId5"/>
    <p:sldId id="856" r:id="rId6"/>
    <p:sldId id="857" r:id="rId7"/>
    <p:sldId id="746" r:id="rId8"/>
    <p:sldId id="748" r:id="rId9"/>
    <p:sldId id="948" r:id="rId10"/>
    <p:sldId id="949" r:id="rId11"/>
    <p:sldId id="950" r:id="rId12"/>
    <p:sldId id="871" r:id="rId13"/>
    <p:sldId id="951" r:id="rId14"/>
    <p:sldId id="952" r:id="rId15"/>
    <p:sldId id="953" r:id="rId16"/>
    <p:sldId id="954" r:id="rId17"/>
    <p:sldId id="955" r:id="rId18"/>
    <p:sldId id="956" r:id="rId19"/>
    <p:sldId id="957" r:id="rId20"/>
    <p:sldId id="758" r:id="rId21"/>
  </p:sldIdLst>
  <p:sldSz cx="12192000" cy="6858000"/>
  <p:notesSz cx="9947275" cy="6858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Garamond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Garamond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Garamond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Garamond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effectLst>
          <a:outerShdw blurRad="38100" dist="38100" dir="2700000" algn="tl">
            <a:srgbClr val="000000">
              <a:alpha val="43137"/>
            </a:srgbClr>
          </a:outerShdw>
        </a:effectLst>
        <a:latin typeface="Garamond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1271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134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browse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9B7A55"/>
    <a:srgbClr val="A53010"/>
    <a:srgbClr val="C00000"/>
    <a:srgbClr val="CC66FF"/>
    <a:srgbClr val="CD678B"/>
    <a:srgbClr val="FFFF99"/>
    <a:srgbClr val="8C646B"/>
    <a:srgbClr val="AEC874"/>
    <a:srgbClr val="4FA17C"/>
    <a:srgbClr val="00B0F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A488322-F2BA-4B5B-9748-0D474271808F}" styleName="Medium Style 3 - 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46F890A9-2807-4EBB-B81D-B2AA78EC7F39}" styleName="Dark Style 2 - Accent 5/Accent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129" autoAdjust="0"/>
    <p:restoredTop sz="99822" autoAdjust="0"/>
  </p:normalViewPr>
  <p:slideViewPr>
    <p:cSldViewPr>
      <p:cViewPr varScale="1">
        <p:scale>
          <a:sx n="87" d="100"/>
          <a:sy n="87" d="100"/>
        </p:scale>
        <p:origin x="-744" y="-84"/>
      </p:cViewPr>
      <p:guideLst>
        <p:guide orient="horz" pos="2160"/>
        <p:guide pos="1271"/>
      </p:guideLst>
    </p:cSldViewPr>
  </p:slideViewPr>
  <p:outlineViewPr>
    <p:cViewPr>
      <p:scale>
        <a:sx n="33" d="100"/>
        <a:sy n="33" d="100"/>
      </p:scale>
      <p:origin x="0" y="330"/>
    </p:cViewPr>
  </p:outlineViewPr>
  <p:notesTextViewPr>
    <p:cViewPr>
      <p:scale>
        <a:sx n="50" d="100"/>
        <a:sy n="50" d="100"/>
      </p:scale>
      <p:origin x="0" y="0"/>
    </p:cViewPr>
  </p:notesTextViewPr>
  <p:sorterViewPr>
    <p:cViewPr>
      <p:scale>
        <a:sx n="100" d="100"/>
        <a:sy n="100" d="100"/>
      </p:scale>
      <p:origin x="0" y="1554"/>
    </p:cViewPr>
  </p:sorterViewPr>
  <p:notesViewPr>
    <p:cSldViewPr>
      <p:cViewPr varScale="1">
        <p:scale>
          <a:sx n="51" d="100"/>
          <a:sy n="51" d="100"/>
        </p:scale>
        <p:origin x="-2652" y="-90"/>
      </p:cViewPr>
      <p:guideLst>
        <p:guide orient="horz" pos="2160"/>
        <p:guide pos="3134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3_2">
  <dgm:title val=""/>
  <dgm:desc val=""/>
  <dgm:catLst>
    <dgm:cat type="accent3" pri="112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lnNode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3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3">
        <a:alpha val="90000"/>
        <a:tint val="40000"/>
      </a:schemeClr>
    </dgm:fillClrLst>
    <dgm:linClrLst meth="repeat">
      <a:schemeClr val="accent3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9DA27C5-9EEE-4251-BDA9-C809048F88C2}" type="doc">
      <dgm:prSet loTypeId="urn:microsoft.com/office/officeart/2005/8/layout/gear1" loCatId="cycle" qsTypeId="urn:microsoft.com/office/officeart/2005/8/quickstyle/simple2" qsCatId="simple" csTypeId="urn:microsoft.com/office/officeart/2005/8/colors/accent3_2" csCatId="accent3" phldr="1"/>
      <dgm:spPr/>
    </dgm:pt>
    <dgm:pt modelId="{393726D7-D97B-4DF4-AF98-22E4B8C76651}">
      <dgm:prSet phldrT="[Text]" custT="1"/>
      <dgm:spPr>
        <a:solidFill>
          <a:schemeClr val="accent6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id-ID" sz="1800" b="1" smtClean="0"/>
            <a:t>Kesejahteraan masy kaltim</a:t>
          </a:r>
          <a:endParaRPr lang="id-ID" sz="1300" b="1"/>
        </a:p>
      </dgm:t>
    </dgm:pt>
    <dgm:pt modelId="{9EB6DB6E-28FC-488B-B1B3-F66A35A149C3}" type="parTrans" cxnId="{2ED35A53-B046-4319-AFC8-841345999C4C}">
      <dgm:prSet/>
      <dgm:spPr/>
      <dgm:t>
        <a:bodyPr/>
        <a:lstStyle/>
        <a:p>
          <a:endParaRPr lang="id-ID"/>
        </a:p>
      </dgm:t>
    </dgm:pt>
    <dgm:pt modelId="{4343E96C-32DD-4D6B-A047-638A15D8D41E}" type="sibTrans" cxnId="{2ED35A53-B046-4319-AFC8-841345999C4C}">
      <dgm:prSet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id-ID"/>
        </a:p>
      </dgm:t>
    </dgm:pt>
    <dgm:pt modelId="{95A76942-37AF-4614-A8E9-1F3D45F02A5D}">
      <dgm:prSet phldrT="[Text]"/>
      <dgm:spPr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id-ID" smtClean="0"/>
            <a:t>Ekonomi (sektor Perkebunan)</a:t>
          </a:r>
          <a:endParaRPr lang="id-ID"/>
        </a:p>
      </dgm:t>
    </dgm:pt>
    <dgm:pt modelId="{37F6CCBF-6615-4C65-83ED-8DCA21F23BEC}" type="parTrans" cxnId="{C47BDE7D-2BF8-41F3-9E32-D6B2F67E6E8E}">
      <dgm:prSet/>
      <dgm:spPr/>
      <dgm:t>
        <a:bodyPr/>
        <a:lstStyle/>
        <a:p>
          <a:endParaRPr lang="id-ID"/>
        </a:p>
      </dgm:t>
    </dgm:pt>
    <dgm:pt modelId="{F3A9309E-69AE-4BC5-A23C-46E081D6528C}" type="sibTrans" cxnId="{C47BDE7D-2BF8-41F3-9E32-D6B2F67E6E8E}">
      <dgm:prSet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id-ID"/>
        </a:p>
      </dgm:t>
    </dgm:pt>
    <dgm:pt modelId="{1CEDAC98-40E4-4087-B818-D738BCDAE15E}" type="pres">
      <dgm:prSet presAssocID="{89DA27C5-9EEE-4251-BDA9-C809048F88C2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ED696609-692E-4D48-99A0-4A66D7E7EEBA}" type="pres">
      <dgm:prSet presAssocID="{393726D7-D97B-4DF4-AF98-22E4B8C76651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04C3736-C352-41B1-A107-4C7BABC54CC1}" type="pres">
      <dgm:prSet presAssocID="{393726D7-D97B-4DF4-AF98-22E4B8C76651}" presName="gear1srcNode" presStyleLbl="node1" presStyleIdx="0" presStyleCnt="2"/>
      <dgm:spPr/>
      <dgm:t>
        <a:bodyPr/>
        <a:lstStyle/>
        <a:p>
          <a:endParaRPr lang="id-ID"/>
        </a:p>
      </dgm:t>
    </dgm:pt>
    <dgm:pt modelId="{25F717B8-0323-43B5-A610-ADAF56678896}" type="pres">
      <dgm:prSet presAssocID="{393726D7-D97B-4DF4-AF98-22E4B8C76651}" presName="gear1dstNode" presStyleLbl="node1" presStyleIdx="0" presStyleCnt="2"/>
      <dgm:spPr/>
      <dgm:t>
        <a:bodyPr/>
        <a:lstStyle/>
        <a:p>
          <a:endParaRPr lang="id-ID"/>
        </a:p>
      </dgm:t>
    </dgm:pt>
    <dgm:pt modelId="{38B3D568-E768-4294-92BF-97B969DD405D}" type="pres">
      <dgm:prSet presAssocID="{95A76942-37AF-4614-A8E9-1F3D45F02A5D}" presName="gear2" presStyleLbl="node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E33548A-7155-488B-81E0-4C745A6BBF52}" type="pres">
      <dgm:prSet presAssocID="{95A76942-37AF-4614-A8E9-1F3D45F02A5D}" presName="gear2srcNode" presStyleLbl="node1" presStyleIdx="1" presStyleCnt="2"/>
      <dgm:spPr/>
      <dgm:t>
        <a:bodyPr/>
        <a:lstStyle/>
        <a:p>
          <a:endParaRPr lang="id-ID"/>
        </a:p>
      </dgm:t>
    </dgm:pt>
    <dgm:pt modelId="{7EBE63BC-BF6D-4BA5-9860-D1A3E57193B8}" type="pres">
      <dgm:prSet presAssocID="{95A76942-37AF-4614-A8E9-1F3D45F02A5D}" presName="gear2dstNode" presStyleLbl="node1" presStyleIdx="1" presStyleCnt="2"/>
      <dgm:spPr/>
      <dgm:t>
        <a:bodyPr/>
        <a:lstStyle/>
        <a:p>
          <a:endParaRPr lang="id-ID"/>
        </a:p>
      </dgm:t>
    </dgm:pt>
    <dgm:pt modelId="{366F648C-C1EF-4AC9-AA84-8F74649D415D}" type="pres">
      <dgm:prSet presAssocID="{4343E96C-32DD-4D6B-A047-638A15D8D41E}" presName="connector1" presStyleLbl="sibTrans2D1" presStyleIdx="0" presStyleCnt="2"/>
      <dgm:spPr/>
      <dgm:t>
        <a:bodyPr/>
        <a:lstStyle/>
        <a:p>
          <a:endParaRPr lang="id-ID"/>
        </a:p>
      </dgm:t>
    </dgm:pt>
    <dgm:pt modelId="{228E0F71-21EE-4940-8A4C-69CB87388C34}" type="pres">
      <dgm:prSet presAssocID="{F3A9309E-69AE-4BC5-A23C-46E081D6528C}" presName="connector2" presStyleLbl="sibTrans2D1" presStyleIdx="1" presStyleCnt="2"/>
      <dgm:spPr/>
      <dgm:t>
        <a:bodyPr/>
        <a:lstStyle/>
        <a:p>
          <a:endParaRPr lang="id-ID"/>
        </a:p>
      </dgm:t>
    </dgm:pt>
  </dgm:ptLst>
  <dgm:cxnLst>
    <dgm:cxn modelId="{05C21A73-775A-4D83-87B1-840C274B9916}" type="presOf" srcId="{95A76942-37AF-4614-A8E9-1F3D45F02A5D}" destId="{7EBE63BC-BF6D-4BA5-9860-D1A3E57193B8}" srcOrd="2" destOrd="0" presId="urn:microsoft.com/office/officeart/2005/8/layout/gear1"/>
    <dgm:cxn modelId="{8798FEAC-B7AE-45F1-8C0E-79FF12E3F534}" type="presOf" srcId="{95A76942-37AF-4614-A8E9-1F3D45F02A5D}" destId="{38B3D568-E768-4294-92BF-97B969DD405D}" srcOrd="0" destOrd="0" presId="urn:microsoft.com/office/officeart/2005/8/layout/gear1"/>
    <dgm:cxn modelId="{C47BDE7D-2BF8-41F3-9E32-D6B2F67E6E8E}" srcId="{89DA27C5-9EEE-4251-BDA9-C809048F88C2}" destId="{95A76942-37AF-4614-A8E9-1F3D45F02A5D}" srcOrd="1" destOrd="0" parTransId="{37F6CCBF-6615-4C65-83ED-8DCA21F23BEC}" sibTransId="{F3A9309E-69AE-4BC5-A23C-46E081D6528C}"/>
    <dgm:cxn modelId="{8A5A9AC2-F0AE-4C8F-94CD-1E29BFB1BE62}" type="presOf" srcId="{89DA27C5-9EEE-4251-BDA9-C809048F88C2}" destId="{1CEDAC98-40E4-4087-B818-D738BCDAE15E}" srcOrd="0" destOrd="0" presId="urn:microsoft.com/office/officeart/2005/8/layout/gear1"/>
    <dgm:cxn modelId="{E32490EF-EB2F-4BAE-A716-531010694D17}" type="presOf" srcId="{393726D7-D97B-4DF4-AF98-22E4B8C76651}" destId="{ED696609-692E-4D48-99A0-4A66D7E7EEBA}" srcOrd="0" destOrd="0" presId="urn:microsoft.com/office/officeart/2005/8/layout/gear1"/>
    <dgm:cxn modelId="{F2395F2D-768C-44F6-923C-9425DA21EC58}" type="presOf" srcId="{4343E96C-32DD-4D6B-A047-638A15D8D41E}" destId="{366F648C-C1EF-4AC9-AA84-8F74649D415D}" srcOrd="0" destOrd="0" presId="urn:microsoft.com/office/officeart/2005/8/layout/gear1"/>
    <dgm:cxn modelId="{E2550FED-8761-45B5-89A8-8385C482314B}" type="presOf" srcId="{F3A9309E-69AE-4BC5-A23C-46E081D6528C}" destId="{228E0F71-21EE-4940-8A4C-69CB87388C34}" srcOrd="0" destOrd="0" presId="urn:microsoft.com/office/officeart/2005/8/layout/gear1"/>
    <dgm:cxn modelId="{1D7BA041-7066-46BA-A721-4594E60C7384}" type="presOf" srcId="{393726D7-D97B-4DF4-AF98-22E4B8C76651}" destId="{25F717B8-0323-43B5-A610-ADAF56678896}" srcOrd="2" destOrd="0" presId="urn:microsoft.com/office/officeart/2005/8/layout/gear1"/>
    <dgm:cxn modelId="{040924B7-2F43-428A-B470-ABBA02B81171}" type="presOf" srcId="{393726D7-D97B-4DF4-AF98-22E4B8C76651}" destId="{004C3736-C352-41B1-A107-4C7BABC54CC1}" srcOrd="1" destOrd="0" presId="urn:microsoft.com/office/officeart/2005/8/layout/gear1"/>
    <dgm:cxn modelId="{BBE08DD7-1456-49C9-B63B-24F49C3A839F}" type="presOf" srcId="{95A76942-37AF-4614-A8E9-1F3D45F02A5D}" destId="{AE33548A-7155-488B-81E0-4C745A6BBF52}" srcOrd="1" destOrd="0" presId="urn:microsoft.com/office/officeart/2005/8/layout/gear1"/>
    <dgm:cxn modelId="{2ED35A53-B046-4319-AFC8-841345999C4C}" srcId="{89DA27C5-9EEE-4251-BDA9-C809048F88C2}" destId="{393726D7-D97B-4DF4-AF98-22E4B8C76651}" srcOrd="0" destOrd="0" parTransId="{9EB6DB6E-28FC-488B-B1B3-F66A35A149C3}" sibTransId="{4343E96C-32DD-4D6B-A047-638A15D8D41E}"/>
    <dgm:cxn modelId="{58FF09D7-96ED-41A1-BBDF-D8207683F627}" type="presParOf" srcId="{1CEDAC98-40E4-4087-B818-D738BCDAE15E}" destId="{ED696609-692E-4D48-99A0-4A66D7E7EEBA}" srcOrd="0" destOrd="0" presId="urn:microsoft.com/office/officeart/2005/8/layout/gear1"/>
    <dgm:cxn modelId="{C5CB27CD-6AD3-41D4-9111-C91EBC1961A2}" type="presParOf" srcId="{1CEDAC98-40E4-4087-B818-D738BCDAE15E}" destId="{004C3736-C352-41B1-A107-4C7BABC54CC1}" srcOrd="1" destOrd="0" presId="urn:microsoft.com/office/officeart/2005/8/layout/gear1"/>
    <dgm:cxn modelId="{F8677F81-42C9-43C1-942A-86AE050FECF9}" type="presParOf" srcId="{1CEDAC98-40E4-4087-B818-D738BCDAE15E}" destId="{25F717B8-0323-43B5-A610-ADAF56678896}" srcOrd="2" destOrd="0" presId="urn:microsoft.com/office/officeart/2005/8/layout/gear1"/>
    <dgm:cxn modelId="{33A027F2-8775-4FFC-802D-6C214A43E7B8}" type="presParOf" srcId="{1CEDAC98-40E4-4087-B818-D738BCDAE15E}" destId="{38B3D568-E768-4294-92BF-97B969DD405D}" srcOrd="3" destOrd="0" presId="urn:microsoft.com/office/officeart/2005/8/layout/gear1"/>
    <dgm:cxn modelId="{931D8409-D4F2-4F36-83E0-C69618506E9F}" type="presParOf" srcId="{1CEDAC98-40E4-4087-B818-D738BCDAE15E}" destId="{AE33548A-7155-488B-81E0-4C745A6BBF52}" srcOrd="4" destOrd="0" presId="urn:microsoft.com/office/officeart/2005/8/layout/gear1"/>
    <dgm:cxn modelId="{FD0BCA4F-CF6B-486D-BF6F-512092837B7F}" type="presParOf" srcId="{1CEDAC98-40E4-4087-B818-D738BCDAE15E}" destId="{7EBE63BC-BF6D-4BA5-9860-D1A3E57193B8}" srcOrd="5" destOrd="0" presId="urn:microsoft.com/office/officeart/2005/8/layout/gear1"/>
    <dgm:cxn modelId="{EE700311-F221-417B-9852-C5C45FFF26C2}" type="presParOf" srcId="{1CEDAC98-40E4-4087-B818-D738BCDAE15E}" destId="{366F648C-C1EF-4AC9-AA84-8F74649D415D}" srcOrd="6" destOrd="0" presId="urn:microsoft.com/office/officeart/2005/8/layout/gear1"/>
    <dgm:cxn modelId="{D81AD866-5C37-4755-8BFF-BBF137F4F463}" type="presParOf" srcId="{1CEDAC98-40E4-4087-B818-D738BCDAE15E}" destId="{228E0F71-21EE-4940-8A4C-69CB87388C34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C808801-3995-43E1-ADD7-383855929CA0}" type="doc">
      <dgm:prSet loTypeId="urn:microsoft.com/office/officeart/2005/8/layout/architecture+Icon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8FA31E07-5C4F-4021-99DE-112EE42071BC}">
      <dgm:prSet custT="1"/>
      <dgm:spPr/>
      <dgm:t>
        <a:bodyPr/>
        <a:lstStyle/>
        <a:p>
          <a:r>
            <a:rPr lang="en-US" sz="1800" b="1" smtClean="0">
              <a:effectLst/>
              <a:latin typeface="+mn-lt"/>
            </a:rPr>
            <a:t>Meningkatkan nilai tambah produk</a:t>
          </a:r>
          <a:endParaRPr lang="id-ID" sz="1800" b="1">
            <a:effectLst/>
            <a:latin typeface="+mn-lt"/>
          </a:endParaRPr>
        </a:p>
      </dgm:t>
    </dgm:pt>
    <dgm:pt modelId="{BCC4737F-33F6-421E-A092-1C8384D0E440}" type="parTrans" cxnId="{C3841018-460C-4488-9DCE-12C770B3ED60}">
      <dgm:prSet/>
      <dgm:spPr/>
      <dgm:t>
        <a:bodyPr/>
        <a:lstStyle/>
        <a:p>
          <a:endParaRPr lang="id-ID" sz="1400">
            <a:latin typeface="+mn-lt"/>
          </a:endParaRPr>
        </a:p>
      </dgm:t>
    </dgm:pt>
    <dgm:pt modelId="{0012B68B-B502-4CF8-A282-C5DAEAA9D6F8}" type="sibTrans" cxnId="{C3841018-460C-4488-9DCE-12C770B3ED60}">
      <dgm:prSet/>
      <dgm:spPr/>
      <dgm:t>
        <a:bodyPr/>
        <a:lstStyle/>
        <a:p>
          <a:endParaRPr lang="id-ID" sz="1400">
            <a:latin typeface="+mn-lt"/>
          </a:endParaRPr>
        </a:p>
      </dgm:t>
    </dgm:pt>
    <dgm:pt modelId="{B1039666-044E-4A84-B8AF-FFD570D1D365}">
      <dgm:prSet custT="1"/>
      <dgm:spPr/>
      <dgm:t>
        <a:bodyPr/>
        <a:lstStyle/>
        <a:p>
          <a:r>
            <a:rPr lang="en-US" sz="1800" b="1" smtClean="0">
              <a:effectLst/>
              <a:latin typeface="+mn-lt"/>
            </a:rPr>
            <a:t>Meningkatkan kualitas produk</a:t>
          </a:r>
          <a:endParaRPr lang="id-ID" sz="1800" b="1">
            <a:effectLst/>
            <a:latin typeface="+mn-lt"/>
          </a:endParaRPr>
        </a:p>
      </dgm:t>
    </dgm:pt>
    <dgm:pt modelId="{E2A03575-8A0F-440A-868C-4494D3A2B098}" type="parTrans" cxnId="{0BAD1702-1AA2-4209-BC7C-9DE18CB998A5}">
      <dgm:prSet/>
      <dgm:spPr/>
      <dgm:t>
        <a:bodyPr/>
        <a:lstStyle/>
        <a:p>
          <a:endParaRPr lang="id-ID" sz="1400">
            <a:latin typeface="+mn-lt"/>
          </a:endParaRPr>
        </a:p>
      </dgm:t>
    </dgm:pt>
    <dgm:pt modelId="{117CDE78-0B9B-4BB0-848B-6F8D403BE460}" type="sibTrans" cxnId="{0BAD1702-1AA2-4209-BC7C-9DE18CB998A5}">
      <dgm:prSet/>
      <dgm:spPr/>
      <dgm:t>
        <a:bodyPr/>
        <a:lstStyle/>
        <a:p>
          <a:endParaRPr lang="id-ID" sz="1400">
            <a:latin typeface="+mn-lt"/>
          </a:endParaRPr>
        </a:p>
      </dgm:t>
    </dgm:pt>
    <dgm:pt modelId="{717A6BF1-E064-4315-BB35-A644FC6305CD}">
      <dgm:prSet custT="1"/>
      <dgm:spPr/>
      <dgm:t>
        <a:bodyPr/>
        <a:lstStyle/>
        <a:p>
          <a:r>
            <a:rPr lang="en-US" sz="1800" b="1" smtClean="0">
              <a:effectLst/>
              <a:latin typeface="+mn-lt"/>
            </a:rPr>
            <a:t>Menguatkan</a:t>
          </a:r>
          <a:r>
            <a:rPr lang="id-ID" sz="1800" b="1" smtClean="0">
              <a:effectLst/>
              <a:latin typeface="+mn-lt"/>
            </a:rPr>
            <a:t> a</a:t>
          </a:r>
          <a:r>
            <a:rPr lang="en-US" sz="1800" b="1" smtClean="0">
              <a:effectLst/>
              <a:latin typeface="+mn-lt"/>
            </a:rPr>
            <a:t>spek kelembagaan</a:t>
          </a:r>
          <a:endParaRPr lang="id-ID" sz="1800" b="1">
            <a:effectLst/>
            <a:latin typeface="+mn-lt"/>
          </a:endParaRPr>
        </a:p>
      </dgm:t>
    </dgm:pt>
    <dgm:pt modelId="{121EABB8-9788-4D71-8A7F-A37EE6D3DB8D}" type="parTrans" cxnId="{45C5AA98-EC5E-441A-9E7D-8B160C812E3F}">
      <dgm:prSet/>
      <dgm:spPr/>
      <dgm:t>
        <a:bodyPr/>
        <a:lstStyle/>
        <a:p>
          <a:endParaRPr lang="id-ID" sz="1400">
            <a:latin typeface="+mn-lt"/>
          </a:endParaRPr>
        </a:p>
      </dgm:t>
    </dgm:pt>
    <dgm:pt modelId="{659576F7-3A98-4CE4-8CCB-203F4B4D5871}" type="sibTrans" cxnId="{45C5AA98-EC5E-441A-9E7D-8B160C812E3F}">
      <dgm:prSet/>
      <dgm:spPr/>
      <dgm:t>
        <a:bodyPr/>
        <a:lstStyle/>
        <a:p>
          <a:endParaRPr lang="id-ID" sz="1400">
            <a:latin typeface="+mn-lt"/>
          </a:endParaRPr>
        </a:p>
      </dgm:t>
    </dgm:pt>
    <dgm:pt modelId="{4FC7748C-7A59-42A2-AB0C-D75143ECA88F}">
      <dgm:prSet custT="1"/>
      <dgm:spPr/>
      <dgm:t>
        <a:bodyPr/>
        <a:lstStyle/>
        <a:p>
          <a:r>
            <a:rPr lang="id-ID" sz="1800" b="1" smtClean="0">
              <a:effectLst/>
              <a:latin typeface="+mn-lt"/>
            </a:rPr>
            <a:t>Memfasilitasi peningkatan produksi perkebunan</a:t>
          </a:r>
          <a:endParaRPr lang="id-ID" sz="1800" b="1">
            <a:effectLst/>
            <a:latin typeface="+mn-lt"/>
          </a:endParaRPr>
        </a:p>
      </dgm:t>
    </dgm:pt>
    <dgm:pt modelId="{CEA596EB-DEAC-4C54-9F31-4C56F55BE7D9}" type="parTrans" cxnId="{F8905626-E52F-4787-B1B0-EFD048F01C99}">
      <dgm:prSet/>
      <dgm:spPr/>
      <dgm:t>
        <a:bodyPr/>
        <a:lstStyle/>
        <a:p>
          <a:endParaRPr lang="id-ID" sz="1400">
            <a:latin typeface="+mn-lt"/>
          </a:endParaRPr>
        </a:p>
      </dgm:t>
    </dgm:pt>
    <dgm:pt modelId="{C9AF1B0B-82A1-4D2F-9833-883EEEB266A1}" type="sibTrans" cxnId="{F8905626-E52F-4787-B1B0-EFD048F01C99}">
      <dgm:prSet/>
      <dgm:spPr/>
      <dgm:t>
        <a:bodyPr/>
        <a:lstStyle/>
        <a:p>
          <a:endParaRPr lang="id-ID" sz="1400">
            <a:latin typeface="+mn-lt"/>
          </a:endParaRPr>
        </a:p>
      </dgm:t>
    </dgm:pt>
    <dgm:pt modelId="{47577F25-FB7B-430F-A8EA-BE568B73675D}" type="pres">
      <dgm:prSet presAssocID="{0C808801-3995-43E1-ADD7-383855929CA0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  <dgm:t>
        <a:bodyPr/>
        <a:lstStyle/>
        <a:p>
          <a:endParaRPr lang="id-ID"/>
        </a:p>
      </dgm:t>
    </dgm:pt>
    <dgm:pt modelId="{DA9AB4FD-E724-41F8-BEFD-C96D1A9B11C2}" type="pres">
      <dgm:prSet presAssocID="{4FC7748C-7A59-42A2-AB0C-D75143ECA88F}" presName="vertOne" presStyleCnt="0"/>
      <dgm:spPr/>
    </dgm:pt>
    <dgm:pt modelId="{5BF47C84-7281-477E-9985-1B6AE6A2F816}" type="pres">
      <dgm:prSet presAssocID="{4FC7748C-7A59-42A2-AB0C-D75143ECA88F}" presName="txOne" presStyleLbl="node0" presStyleIdx="0" presStyleCnt="4" custLinFactNeighborX="-19620" custLinFactNeighborY="-11482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5B7C0736-CA69-4762-A65D-6A6B953D4B2A}" type="pres">
      <dgm:prSet presAssocID="{4FC7748C-7A59-42A2-AB0C-D75143ECA88F}" presName="horzOne" presStyleCnt="0"/>
      <dgm:spPr/>
    </dgm:pt>
    <dgm:pt modelId="{5C478ABE-92C4-40BE-A71F-2C1C43E6449F}" type="pres">
      <dgm:prSet presAssocID="{C9AF1B0B-82A1-4D2F-9833-883EEEB266A1}" presName="sibSpaceOne" presStyleCnt="0"/>
      <dgm:spPr/>
    </dgm:pt>
    <dgm:pt modelId="{59ECC561-4108-4379-8465-6FD2BCC51CAD}" type="pres">
      <dgm:prSet presAssocID="{8FA31E07-5C4F-4021-99DE-112EE42071BC}" presName="vertOne" presStyleCnt="0"/>
      <dgm:spPr/>
      <dgm:t>
        <a:bodyPr/>
        <a:lstStyle/>
        <a:p>
          <a:endParaRPr lang="id-ID"/>
        </a:p>
      </dgm:t>
    </dgm:pt>
    <dgm:pt modelId="{BBA47923-AC80-41AF-9CA8-9A10651FDA5F}" type="pres">
      <dgm:prSet presAssocID="{8FA31E07-5C4F-4021-99DE-112EE42071BC}" presName="txOne" presStyleLbl="node0" presStyleIdx="1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253EE10D-F9E4-4DCE-8E0D-2C3EB664F7C0}" type="pres">
      <dgm:prSet presAssocID="{8FA31E07-5C4F-4021-99DE-112EE42071BC}" presName="horzOne" presStyleCnt="0"/>
      <dgm:spPr/>
      <dgm:t>
        <a:bodyPr/>
        <a:lstStyle/>
        <a:p>
          <a:endParaRPr lang="id-ID"/>
        </a:p>
      </dgm:t>
    </dgm:pt>
    <dgm:pt modelId="{66D5C26C-8983-44A9-8D3A-83FC03747929}" type="pres">
      <dgm:prSet presAssocID="{0012B68B-B502-4CF8-A282-C5DAEAA9D6F8}" presName="sibSpaceOne" presStyleCnt="0"/>
      <dgm:spPr/>
      <dgm:t>
        <a:bodyPr/>
        <a:lstStyle/>
        <a:p>
          <a:endParaRPr lang="id-ID"/>
        </a:p>
      </dgm:t>
    </dgm:pt>
    <dgm:pt modelId="{F69FB77E-3164-4EDC-B97E-2587F79C5A1B}" type="pres">
      <dgm:prSet presAssocID="{B1039666-044E-4A84-B8AF-FFD570D1D365}" presName="vertOne" presStyleCnt="0"/>
      <dgm:spPr/>
      <dgm:t>
        <a:bodyPr/>
        <a:lstStyle/>
        <a:p>
          <a:endParaRPr lang="id-ID"/>
        </a:p>
      </dgm:t>
    </dgm:pt>
    <dgm:pt modelId="{9677D672-6AAD-4934-8E27-406745FF06A3}" type="pres">
      <dgm:prSet presAssocID="{B1039666-044E-4A84-B8AF-FFD570D1D365}" presName="txOne" presStyleLbl="node0" presStyleIdx="2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B7CF4CBB-C333-491C-BCC1-F92E3C6E6870}" type="pres">
      <dgm:prSet presAssocID="{B1039666-044E-4A84-B8AF-FFD570D1D365}" presName="horzOne" presStyleCnt="0"/>
      <dgm:spPr/>
      <dgm:t>
        <a:bodyPr/>
        <a:lstStyle/>
        <a:p>
          <a:endParaRPr lang="id-ID"/>
        </a:p>
      </dgm:t>
    </dgm:pt>
    <dgm:pt modelId="{710D2699-23D0-4D91-8A01-B4BDC85F03C1}" type="pres">
      <dgm:prSet presAssocID="{117CDE78-0B9B-4BB0-848B-6F8D403BE460}" presName="sibSpaceOne" presStyleCnt="0"/>
      <dgm:spPr/>
      <dgm:t>
        <a:bodyPr/>
        <a:lstStyle/>
        <a:p>
          <a:endParaRPr lang="id-ID"/>
        </a:p>
      </dgm:t>
    </dgm:pt>
    <dgm:pt modelId="{E58161BB-10C8-4BA6-837A-D016C4F42981}" type="pres">
      <dgm:prSet presAssocID="{717A6BF1-E064-4315-BB35-A644FC6305CD}" presName="vertOne" presStyleCnt="0"/>
      <dgm:spPr/>
      <dgm:t>
        <a:bodyPr/>
        <a:lstStyle/>
        <a:p>
          <a:endParaRPr lang="id-ID"/>
        </a:p>
      </dgm:t>
    </dgm:pt>
    <dgm:pt modelId="{22F23E4C-0099-45EB-B9A9-975DDBB5B135}" type="pres">
      <dgm:prSet presAssocID="{717A6BF1-E064-4315-BB35-A644FC6305CD}" presName="txOne" presStyleLbl="node0" presStyleIdx="3" presStyleCnt="4">
        <dgm:presLayoutVars>
          <dgm:chPref val="3"/>
        </dgm:presLayoutVars>
      </dgm:prSet>
      <dgm:spPr/>
      <dgm:t>
        <a:bodyPr/>
        <a:lstStyle/>
        <a:p>
          <a:endParaRPr lang="id-ID"/>
        </a:p>
      </dgm:t>
    </dgm:pt>
    <dgm:pt modelId="{F1E18BF1-B43F-4A0B-9476-E957CBD92010}" type="pres">
      <dgm:prSet presAssocID="{717A6BF1-E064-4315-BB35-A644FC6305CD}" presName="horzOne" presStyleCnt="0"/>
      <dgm:spPr/>
      <dgm:t>
        <a:bodyPr/>
        <a:lstStyle/>
        <a:p>
          <a:endParaRPr lang="id-ID"/>
        </a:p>
      </dgm:t>
    </dgm:pt>
  </dgm:ptLst>
  <dgm:cxnLst>
    <dgm:cxn modelId="{C3841018-460C-4488-9DCE-12C770B3ED60}" srcId="{0C808801-3995-43E1-ADD7-383855929CA0}" destId="{8FA31E07-5C4F-4021-99DE-112EE42071BC}" srcOrd="1" destOrd="0" parTransId="{BCC4737F-33F6-421E-A092-1C8384D0E440}" sibTransId="{0012B68B-B502-4CF8-A282-C5DAEAA9D6F8}"/>
    <dgm:cxn modelId="{45C5AA98-EC5E-441A-9E7D-8B160C812E3F}" srcId="{0C808801-3995-43E1-ADD7-383855929CA0}" destId="{717A6BF1-E064-4315-BB35-A644FC6305CD}" srcOrd="3" destOrd="0" parTransId="{121EABB8-9788-4D71-8A7F-A37EE6D3DB8D}" sibTransId="{659576F7-3A98-4CE4-8CCB-203F4B4D5871}"/>
    <dgm:cxn modelId="{0C3D1A7B-8078-49B8-B537-B29F4AC322EC}" type="presOf" srcId="{B1039666-044E-4A84-B8AF-FFD570D1D365}" destId="{9677D672-6AAD-4934-8E27-406745FF06A3}" srcOrd="0" destOrd="0" presId="urn:microsoft.com/office/officeart/2005/8/layout/architecture+Icon"/>
    <dgm:cxn modelId="{CEC71670-287F-40B5-8C9A-4D2920636FD9}" type="presOf" srcId="{0C808801-3995-43E1-ADD7-383855929CA0}" destId="{47577F25-FB7B-430F-A8EA-BE568B73675D}" srcOrd="0" destOrd="0" presId="urn:microsoft.com/office/officeart/2005/8/layout/architecture+Icon"/>
    <dgm:cxn modelId="{8CB4C7E8-15E9-46AA-B9FC-808BF2D8FD5F}" type="presOf" srcId="{8FA31E07-5C4F-4021-99DE-112EE42071BC}" destId="{BBA47923-AC80-41AF-9CA8-9A10651FDA5F}" srcOrd="0" destOrd="0" presId="urn:microsoft.com/office/officeart/2005/8/layout/architecture+Icon"/>
    <dgm:cxn modelId="{646C7FE1-BD0D-4D51-9F9C-58DE6834F7B3}" type="presOf" srcId="{4FC7748C-7A59-42A2-AB0C-D75143ECA88F}" destId="{5BF47C84-7281-477E-9985-1B6AE6A2F816}" srcOrd="0" destOrd="0" presId="urn:microsoft.com/office/officeart/2005/8/layout/architecture+Icon"/>
    <dgm:cxn modelId="{0BAD1702-1AA2-4209-BC7C-9DE18CB998A5}" srcId="{0C808801-3995-43E1-ADD7-383855929CA0}" destId="{B1039666-044E-4A84-B8AF-FFD570D1D365}" srcOrd="2" destOrd="0" parTransId="{E2A03575-8A0F-440A-868C-4494D3A2B098}" sibTransId="{117CDE78-0B9B-4BB0-848B-6F8D403BE460}"/>
    <dgm:cxn modelId="{F8905626-E52F-4787-B1B0-EFD048F01C99}" srcId="{0C808801-3995-43E1-ADD7-383855929CA0}" destId="{4FC7748C-7A59-42A2-AB0C-D75143ECA88F}" srcOrd="0" destOrd="0" parTransId="{CEA596EB-DEAC-4C54-9F31-4C56F55BE7D9}" sibTransId="{C9AF1B0B-82A1-4D2F-9833-883EEEB266A1}"/>
    <dgm:cxn modelId="{F3988979-5E4F-432B-8DF2-AE49EE3498AA}" type="presOf" srcId="{717A6BF1-E064-4315-BB35-A644FC6305CD}" destId="{22F23E4C-0099-45EB-B9A9-975DDBB5B135}" srcOrd="0" destOrd="0" presId="urn:microsoft.com/office/officeart/2005/8/layout/architecture+Icon"/>
    <dgm:cxn modelId="{AF7FFF44-592C-4164-8009-09B9C81FB0B7}" type="presParOf" srcId="{47577F25-FB7B-430F-A8EA-BE568B73675D}" destId="{DA9AB4FD-E724-41F8-BEFD-C96D1A9B11C2}" srcOrd="0" destOrd="0" presId="urn:microsoft.com/office/officeart/2005/8/layout/architecture+Icon"/>
    <dgm:cxn modelId="{074AE898-A983-4938-BDCF-0E58225B4A9B}" type="presParOf" srcId="{DA9AB4FD-E724-41F8-BEFD-C96D1A9B11C2}" destId="{5BF47C84-7281-477E-9985-1B6AE6A2F816}" srcOrd="0" destOrd="0" presId="urn:microsoft.com/office/officeart/2005/8/layout/architecture+Icon"/>
    <dgm:cxn modelId="{38E9D6EC-305F-4FDE-AE36-18B901A0C250}" type="presParOf" srcId="{DA9AB4FD-E724-41F8-BEFD-C96D1A9B11C2}" destId="{5B7C0736-CA69-4762-A65D-6A6B953D4B2A}" srcOrd="1" destOrd="0" presId="urn:microsoft.com/office/officeart/2005/8/layout/architecture+Icon"/>
    <dgm:cxn modelId="{AB5CB426-4062-430C-BE05-1F25A9D8954B}" type="presParOf" srcId="{47577F25-FB7B-430F-A8EA-BE568B73675D}" destId="{5C478ABE-92C4-40BE-A71F-2C1C43E6449F}" srcOrd="1" destOrd="0" presId="urn:microsoft.com/office/officeart/2005/8/layout/architecture+Icon"/>
    <dgm:cxn modelId="{837D6369-E61E-4CAA-92D1-21E51E709C8D}" type="presParOf" srcId="{47577F25-FB7B-430F-A8EA-BE568B73675D}" destId="{59ECC561-4108-4379-8465-6FD2BCC51CAD}" srcOrd="2" destOrd="0" presId="urn:microsoft.com/office/officeart/2005/8/layout/architecture+Icon"/>
    <dgm:cxn modelId="{FD22221B-C737-4C99-8D2B-DFCFB6321CEC}" type="presParOf" srcId="{59ECC561-4108-4379-8465-6FD2BCC51CAD}" destId="{BBA47923-AC80-41AF-9CA8-9A10651FDA5F}" srcOrd="0" destOrd="0" presId="urn:microsoft.com/office/officeart/2005/8/layout/architecture+Icon"/>
    <dgm:cxn modelId="{0C67DE18-5142-4073-A905-93D91B556A07}" type="presParOf" srcId="{59ECC561-4108-4379-8465-6FD2BCC51CAD}" destId="{253EE10D-F9E4-4DCE-8E0D-2C3EB664F7C0}" srcOrd="1" destOrd="0" presId="urn:microsoft.com/office/officeart/2005/8/layout/architecture+Icon"/>
    <dgm:cxn modelId="{5B4450C2-5EB7-49E3-8964-201C5D185CA7}" type="presParOf" srcId="{47577F25-FB7B-430F-A8EA-BE568B73675D}" destId="{66D5C26C-8983-44A9-8D3A-83FC03747929}" srcOrd="3" destOrd="0" presId="urn:microsoft.com/office/officeart/2005/8/layout/architecture+Icon"/>
    <dgm:cxn modelId="{B3DAF535-464E-48D0-8922-0ACDF9508FBF}" type="presParOf" srcId="{47577F25-FB7B-430F-A8EA-BE568B73675D}" destId="{F69FB77E-3164-4EDC-B97E-2587F79C5A1B}" srcOrd="4" destOrd="0" presId="urn:microsoft.com/office/officeart/2005/8/layout/architecture+Icon"/>
    <dgm:cxn modelId="{F77C84FA-AE1D-44AB-92CC-04A1AA189279}" type="presParOf" srcId="{F69FB77E-3164-4EDC-B97E-2587F79C5A1B}" destId="{9677D672-6AAD-4934-8E27-406745FF06A3}" srcOrd="0" destOrd="0" presId="urn:microsoft.com/office/officeart/2005/8/layout/architecture+Icon"/>
    <dgm:cxn modelId="{64755905-9523-4954-BCE0-1529AE5D63E7}" type="presParOf" srcId="{F69FB77E-3164-4EDC-B97E-2587F79C5A1B}" destId="{B7CF4CBB-C333-491C-BCC1-F92E3C6E6870}" srcOrd="1" destOrd="0" presId="urn:microsoft.com/office/officeart/2005/8/layout/architecture+Icon"/>
    <dgm:cxn modelId="{B3B2A290-725A-4B01-ABD0-3547D9845374}" type="presParOf" srcId="{47577F25-FB7B-430F-A8EA-BE568B73675D}" destId="{710D2699-23D0-4D91-8A01-B4BDC85F03C1}" srcOrd="5" destOrd="0" presId="urn:microsoft.com/office/officeart/2005/8/layout/architecture+Icon"/>
    <dgm:cxn modelId="{D40718CB-F9CC-454D-8705-1B4A6798358D}" type="presParOf" srcId="{47577F25-FB7B-430F-A8EA-BE568B73675D}" destId="{E58161BB-10C8-4BA6-837A-D016C4F42981}" srcOrd="6" destOrd="0" presId="urn:microsoft.com/office/officeart/2005/8/layout/architecture+Icon"/>
    <dgm:cxn modelId="{D1EFE9F4-B2BD-4509-B6F6-807CF3A8DEA5}" type="presParOf" srcId="{E58161BB-10C8-4BA6-837A-D016C4F42981}" destId="{22F23E4C-0099-45EB-B9A9-975DDBB5B135}" srcOrd="0" destOrd="0" presId="urn:microsoft.com/office/officeart/2005/8/layout/architecture+Icon"/>
    <dgm:cxn modelId="{2F1D4584-69C7-4CE9-888B-2E38D82C9032}" type="presParOf" srcId="{E58161BB-10C8-4BA6-837A-D016C4F42981}" destId="{F1E18BF1-B43F-4A0B-9476-E957CBD92010}" srcOrd="1" destOrd="0" presId="urn:microsoft.com/office/officeart/2005/8/layout/architecture+Icon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C360843-3973-4EF4-BA16-C838DAC88551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FF49738A-CD7E-4DBC-970D-5A647A1807E8}" type="pres">
      <dgm:prSet presAssocID="{DC360843-3973-4EF4-BA16-C838DAC8855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</dgm:ptLst>
  <dgm:cxnLst>
    <dgm:cxn modelId="{5A667AFB-3F2B-46DA-AE65-F02AC439834A}" type="presOf" srcId="{DC360843-3973-4EF4-BA16-C838DAC88551}" destId="{FF49738A-CD7E-4DBC-970D-5A647A1807E8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89DA27C5-9EEE-4251-BDA9-C809048F88C2}" type="doc">
      <dgm:prSet loTypeId="urn:microsoft.com/office/officeart/2005/8/layout/gear1" loCatId="cycle" qsTypeId="urn:microsoft.com/office/officeart/2005/8/quickstyle/simple2" qsCatId="simple" csTypeId="urn:microsoft.com/office/officeart/2005/8/colors/accent3_2" csCatId="accent3" phldr="1"/>
      <dgm:spPr/>
    </dgm:pt>
    <dgm:pt modelId="{393726D7-D97B-4DF4-AF98-22E4B8C76651}">
      <dgm:prSet phldrT="[Text]" custT="1"/>
      <dgm:spPr>
        <a:solidFill>
          <a:schemeClr val="accent6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id-ID" sz="1200" b="1" smtClean="0"/>
            <a:t>Kesejahteraan masy kaltim</a:t>
          </a:r>
          <a:endParaRPr lang="id-ID" sz="1050" b="1"/>
        </a:p>
      </dgm:t>
    </dgm:pt>
    <dgm:pt modelId="{9EB6DB6E-28FC-488B-B1B3-F66A35A149C3}" type="parTrans" cxnId="{2ED35A53-B046-4319-AFC8-841345999C4C}">
      <dgm:prSet/>
      <dgm:spPr/>
      <dgm:t>
        <a:bodyPr/>
        <a:lstStyle/>
        <a:p>
          <a:endParaRPr lang="id-ID"/>
        </a:p>
      </dgm:t>
    </dgm:pt>
    <dgm:pt modelId="{4343E96C-32DD-4D6B-A047-638A15D8D41E}" type="sibTrans" cxnId="{2ED35A53-B046-4319-AFC8-841345999C4C}">
      <dgm:prSet/>
      <dgm:spPr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id-ID"/>
        </a:p>
      </dgm:t>
    </dgm:pt>
    <dgm:pt modelId="{95A76942-37AF-4614-A8E9-1F3D45F02A5D}">
      <dgm:prSet phldrT="[Text]" custT="1"/>
      <dgm:spPr>
        <a:solidFill>
          <a:srgbClr val="C00000"/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gm:spPr>
      <dgm:t>
        <a:bodyPr/>
        <a:lstStyle/>
        <a:p>
          <a:r>
            <a:rPr lang="id-ID" sz="900" smtClean="0"/>
            <a:t>Ekonomi (sektor Perkebunan)</a:t>
          </a:r>
          <a:endParaRPr lang="id-ID" sz="900"/>
        </a:p>
      </dgm:t>
    </dgm:pt>
    <dgm:pt modelId="{37F6CCBF-6615-4C65-83ED-8DCA21F23BEC}" type="parTrans" cxnId="{C47BDE7D-2BF8-41F3-9E32-D6B2F67E6E8E}">
      <dgm:prSet/>
      <dgm:spPr/>
      <dgm:t>
        <a:bodyPr/>
        <a:lstStyle/>
        <a:p>
          <a:endParaRPr lang="id-ID"/>
        </a:p>
      </dgm:t>
    </dgm:pt>
    <dgm:pt modelId="{F3A9309E-69AE-4BC5-A23C-46E081D6528C}" type="sibTrans" cxnId="{C47BDE7D-2BF8-41F3-9E32-D6B2F67E6E8E}">
      <dgm:prSet/>
      <dgm:spPr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gm:spPr>
      <dgm:t>
        <a:bodyPr/>
        <a:lstStyle/>
        <a:p>
          <a:endParaRPr lang="id-ID"/>
        </a:p>
      </dgm:t>
    </dgm:pt>
    <dgm:pt modelId="{1CEDAC98-40E4-4087-B818-D738BCDAE15E}" type="pres">
      <dgm:prSet presAssocID="{89DA27C5-9EEE-4251-BDA9-C809048F88C2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ED696609-692E-4D48-99A0-4A66D7E7EEBA}" type="pres">
      <dgm:prSet presAssocID="{393726D7-D97B-4DF4-AF98-22E4B8C76651}" presName="gear1" presStyleLbl="node1" presStyleIdx="0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04C3736-C352-41B1-A107-4C7BABC54CC1}" type="pres">
      <dgm:prSet presAssocID="{393726D7-D97B-4DF4-AF98-22E4B8C76651}" presName="gear1srcNode" presStyleLbl="node1" presStyleIdx="0" presStyleCnt="2"/>
      <dgm:spPr/>
      <dgm:t>
        <a:bodyPr/>
        <a:lstStyle/>
        <a:p>
          <a:endParaRPr lang="id-ID"/>
        </a:p>
      </dgm:t>
    </dgm:pt>
    <dgm:pt modelId="{25F717B8-0323-43B5-A610-ADAF56678896}" type="pres">
      <dgm:prSet presAssocID="{393726D7-D97B-4DF4-AF98-22E4B8C76651}" presName="gear1dstNode" presStyleLbl="node1" presStyleIdx="0" presStyleCnt="2"/>
      <dgm:spPr/>
      <dgm:t>
        <a:bodyPr/>
        <a:lstStyle/>
        <a:p>
          <a:endParaRPr lang="id-ID"/>
        </a:p>
      </dgm:t>
    </dgm:pt>
    <dgm:pt modelId="{38B3D568-E768-4294-92BF-97B969DD405D}" type="pres">
      <dgm:prSet presAssocID="{95A76942-37AF-4614-A8E9-1F3D45F02A5D}" presName="gear2" presStyleLbl="node1" presStyleIdx="1" presStyleCnt="2" custScaleX="100001" custScaleY="90909">
        <dgm:presLayoutVars>
          <dgm:chMax val="1"/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AE33548A-7155-488B-81E0-4C745A6BBF52}" type="pres">
      <dgm:prSet presAssocID="{95A76942-37AF-4614-A8E9-1F3D45F02A5D}" presName="gear2srcNode" presStyleLbl="node1" presStyleIdx="1" presStyleCnt="2"/>
      <dgm:spPr/>
      <dgm:t>
        <a:bodyPr/>
        <a:lstStyle/>
        <a:p>
          <a:endParaRPr lang="id-ID"/>
        </a:p>
      </dgm:t>
    </dgm:pt>
    <dgm:pt modelId="{7EBE63BC-BF6D-4BA5-9860-D1A3E57193B8}" type="pres">
      <dgm:prSet presAssocID="{95A76942-37AF-4614-A8E9-1F3D45F02A5D}" presName="gear2dstNode" presStyleLbl="node1" presStyleIdx="1" presStyleCnt="2"/>
      <dgm:spPr/>
      <dgm:t>
        <a:bodyPr/>
        <a:lstStyle/>
        <a:p>
          <a:endParaRPr lang="id-ID"/>
        </a:p>
      </dgm:t>
    </dgm:pt>
    <dgm:pt modelId="{366F648C-C1EF-4AC9-AA84-8F74649D415D}" type="pres">
      <dgm:prSet presAssocID="{4343E96C-32DD-4D6B-A047-638A15D8D41E}" presName="connector1" presStyleLbl="sibTrans2D1" presStyleIdx="0" presStyleCnt="2"/>
      <dgm:spPr/>
      <dgm:t>
        <a:bodyPr/>
        <a:lstStyle/>
        <a:p>
          <a:endParaRPr lang="id-ID"/>
        </a:p>
      </dgm:t>
    </dgm:pt>
    <dgm:pt modelId="{228E0F71-21EE-4940-8A4C-69CB87388C34}" type="pres">
      <dgm:prSet presAssocID="{F3A9309E-69AE-4BC5-A23C-46E081D6528C}" presName="connector2" presStyleLbl="sibTrans2D1" presStyleIdx="1" presStyleCnt="2"/>
      <dgm:spPr/>
      <dgm:t>
        <a:bodyPr/>
        <a:lstStyle/>
        <a:p>
          <a:endParaRPr lang="id-ID"/>
        </a:p>
      </dgm:t>
    </dgm:pt>
  </dgm:ptLst>
  <dgm:cxnLst>
    <dgm:cxn modelId="{8E5A4EFD-31E4-4669-B099-70D306C1263B}" type="presOf" srcId="{393726D7-D97B-4DF4-AF98-22E4B8C76651}" destId="{ED696609-692E-4D48-99A0-4A66D7E7EEBA}" srcOrd="0" destOrd="0" presId="urn:microsoft.com/office/officeart/2005/8/layout/gear1"/>
    <dgm:cxn modelId="{237A7A21-F49D-4C36-B410-686752C8045F}" type="presOf" srcId="{4343E96C-32DD-4D6B-A047-638A15D8D41E}" destId="{366F648C-C1EF-4AC9-AA84-8F74649D415D}" srcOrd="0" destOrd="0" presId="urn:microsoft.com/office/officeart/2005/8/layout/gear1"/>
    <dgm:cxn modelId="{84E56705-FF14-40A1-B2C6-D89328A1ED63}" type="presOf" srcId="{89DA27C5-9EEE-4251-BDA9-C809048F88C2}" destId="{1CEDAC98-40E4-4087-B818-D738BCDAE15E}" srcOrd="0" destOrd="0" presId="urn:microsoft.com/office/officeart/2005/8/layout/gear1"/>
    <dgm:cxn modelId="{2C5CA7F9-1AAE-4701-A7BE-D7D32DEA1251}" type="presOf" srcId="{F3A9309E-69AE-4BC5-A23C-46E081D6528C}" destId="{228E0F71-21EE-4940-8A4C-69CB87388C34}" srcOrd="0" destOrd="0" presId="urn:microsoft.com/office/officeart/2005/8/layout/gear1"/>
    <dgm:cxn modelId="{3A5B6942-7624-49D0-8C9C-6940E52D3E00}" type="presOf" srcId="{95A76942-37AF-4614-A8E9-1F3D45F02A5D}" destId="{AE33548A-7155-488B-81E0-4C745A6BBF52}" srcOrd="1" destOrd="0" presId="urn:microsoft.com/office/officeart/2005/8/layout/gear1"/>
    <dgm:cxn modelId="{C47BDE7D-2BF8-41F3-9E32-D6B2F67E6E8E}" srcId="{89DA27C5-9EEE-4251-BDA9-C809048F88C2}" destId="{95A76942-37AF-4614-A8E9-1F3D45F02A5D}" srcOrd="1" destOrd="0" parTransId="{37F6CCBF-6615-4C65-83ED-8DCA21F23BEC}" sibTransId="{F3A9309E-69AE-4BC5-A23C-46E081D6528C}"/>
    <dgm:cxn modelId="{5ACB37C2-9CE9-40AE-A51C-9AB2B6C66358}" type="presOf" srcId="{95A76942-37AF-4614-A8E9-1F3D45F02A5D}" destId="{38B3D568-E768-4294-92BF-97B969DD405D}" srcOrd="0" destOrd="0" presId="urn:microsoft.com/office/officeart/2005/8/layout/gear1"/>
    <dgm:cxn modelId="{CEAC9089-21B3-4F26-9091-51EE11C2B4F4}" type="presOf" srcId="{393726D7-D97B-4DF4-AF98-22E4B8C76651}" destId="{25F717B8-0323-43B5-A610-ADAF56678896}" srcOrd="2" destOrd="0" presId="urn:microsoft.com/office/officeart/2005/8/layout/gear1"/>
    <dgm:cxn modelId="{CC562D70-B168-49C0-A3D1-5EBED08CB6ED}" type="presOf" srcId="{393726D7-D97B-4DF4-AF98-22E4B8C76651}" destId="{004C3736-C352-41B1-A107-4C7BABC54CC1}" srcOrd="1" destOrd="0" presId="urn:microsoft.com/office/officeart/2005/8/layout/gear1"/>
    <dgm:cxn modelId="{2ED35A53-B046-4319-AFC8-841345999C4C}" srcId="{89DA27C5-9EEE-4251-BDA9-C809048F88C2}" destId="{393726D7-D97B-4DF4-AF98-22E4B8C76651}" srcOrd="0" destOrd="0" parTransId="{9EB6DB6E-28FC-488B-B1B3-F66A35A149C3}" sibTransId="{4343E96C-32DD-4D6B-A047-638A15D8D41E}"/>
    <dgm:cxn modelId="{747F5D72-090B-4CD2-BD72-4881AE5628F0}" type="presOf" srcId="{95A76942-37AF-4614-A8E9-1F3D45F02A5D}" destId="{7EBE63BC-BF6D-4BA5-9860-D1A3E57193B8}" srcOrd="2" destOrd="0" presId="urn:microsoft.com/office/officeart/2005/8/layout/gear1"/>
    <dgm:cxn modelId="{B4879239-8C29-4951-9C39-2471FA4C0565}" type="presParOf" srcId="{1CEDAC98-40E4-4087-B818-D738BCDAE15E}" destId="{ED696609-692E-4D48-99A0-4A66D7E7EEBA}" srcOrd="0" destOrd="0" presId="urn:microsoft.com/office/officeart/2005/8/layout/gear1"/>
    <dgm:cxn modelId="{86163DB5-9960-48E7-8273-1B887D2CEA35}" type="presParOf" srcId="{1CEDAC98-40E4-4087-B818-D738BCDAE15E}" destId="{004C3736-C352-41B1-A107-4C7BABC54CC1}" srcOrd="1" destOrd="0" presId="urn:microsoft.com/office/officeart/2005/8/layout/gear1"/>
    <dgm:cxn modelId="{3C7F7F22-0458-44D8-A237-BC31F7AE125D}" type="presParOf" srcId="{1CEDAC98-40E4-4087-B818-D738BCDAE15E}" destId="{25F717B8-0323-43B5-A610-ADAF56678896}" srcOrd="2" destOrd="0" presId="urn:microsoft.com/office/officeart/2005/8/layout/gear1"/>
    <dgm:cxn modelId="{4B26B679-0C8E-44C1-A004-4A4F12EF1AC2}" type="presParOf" srcId="{1CEDAC98-40E4-4087-B818-D738BCDAE15E}" destId="{38B3D568-E768-4294-92BF-97B969DD405D}" srcOrd="3" destOrd="0" presId="urn:microsoft.com/office/officeart/2005/8/layout/gear1"/>
    <dgm:cxn modelId="{54E9B4B7-5531-4C0A-9490-DBCFB03D4E88}" type="presParOf" srcId="{1CEDAC98-40E4-4087-B818-D738BCDAE15E}" destId="{AE33548A-7155-488B-81E0-4C745A6BBF52}" srcOrd="4" destOrd="0" presId="urn:microsoft.com/office/officeart/2005/8/layout/gear1"/>
    <dgm:cxn modelId="{A8979551-7A4E-492A-999F-A7A95DE881BC}" type="presParOf" srcId="{1CEDAC98-40E4-4087-B818-D738BCDAE15E}" destId="{7EBE63BC-BF6D-4BA5-9860-D1A3E57193B8}" srcOrd="5" destOrd="0" presId="urn:microsoft.com/office/officeart/2005/8/layout/gear1"/>
    <dgm:cxn modelId="{D595AE21-74E1-4152-9237-49E6BC99CDCF}" type="presParOf" srcId="{1CEDAC98-40E4-4087-B818-D738BCDAE15E}" destId="{366F648C-C1EF-4AC9-AA84-8F74649D415D}" srcOrd="6" destOrd="0" presId="urn:microsoft.com/office/officeart/2005/8/layout/gear1"/>
    <dgm:cxn modelId="{31C1BF06-3DDD-4629-9116-33121FE388FF}" type="presParOf" srcId="{1CEDAC98-40E4-4087-B818-D738BCDAE15E}" destId="{228E0F71-21EE-4940-8A4C-69CB87388C34}" srcOrd="7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xmlns="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696609-692E-4D48-99A0-4A66D7E7EEBA}">
      <dsp:nvSpPr>
        <dsp:cNvPr id="0" name=""/>
        <dsp:cNvSpPr/>
      </dsp:nvSpPr>
      <dsp:spPr>
        <a:xfrm>
          <a:off x="3833804" y="1555019"/>
          <a:ext cx="2443601" cy="2443601"/>
        </a:xfrm>
        <a:prstGeom prst="gear9">
          <a:avLst/>
        </a:prstGeom>
        <a:solidFill>
          <a:schemeClr val="accent6">
            <a:lumMod val="75000"/>
          </a:schemeClr>
        </a:solidFill>
        <a:ln w="22225" cap="rnd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smtClean="0"/>
            <a:t>Kesejahteraan masy kaltim</a:t>
          </a:r>
          <a:endParaRPr lang="id-ID" sz="1300" b="1" kern="1200"/>
        </a:p>
      </dsp:txBody>
      <dsp:txXfrm>
        <a:off x="3833804" y="1555019"/>
        <a:ext cx="2443601" cy="2443601"/>
      </dsp:txXfrm>
    </dsp:sp>
    <dsp:sp modelId="{38B3D568-E768-4294-92BF-97B969DD405D}">
      <dsp:nvSpPr>
        <dsp:cNvPr id="0" name=""/>
        <dsp:cNvSpPr/>
      </dsp:nvSpPr>
      <dsp:spPr>
        <a:xfrm>
          <a:off x="2412072" y="977440"/>
          <a:ext cx="1777164" cy="1777164"/>
        </a:xfrm>
        <a:prstGeom prst="gear6">
          <a:avLst/>
        </a:prstGeom>
        <a:solidFill>
          <a:srgbClr val="C00000"/>
        </a:solidFill>
        <a:ln w="22225" cap="rnd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000" kern="1200" smtClean="0"/>
            <a:t>Ekonomi (sektor Perkebunan)</a:t>
          </a:r>
          <a:endParaRPr lang="id-ID" sz="1000" kern="1200"/>
        </a:p>
      </dsp:txBody>
      <dsp:txXfrm>
        <a:off x="2412072" y="977440"/>
        <a:ext cx="1777164" cy="1777164"/>
      </dsp:txXfrm>
    </dsp:sp>
    <dsp:sp modelId="{366F648C-C1EF-4AC9-AA84-8F74649D415D}">
      <dsp:nvSpPr>
        <dsp:cNvPr id="0" name=""/>
        <dsp:cNvSpPr/>
      </dsp:nvSpPr>
      <dsp:spPr>
        <a:xfrm>
          <a:off x="3953602" y="1135107"/>
          <a:ext cx="3005629" cy="3005629"/>
        </a:xfrm>
        <a:prstGeom prst="circularArrow">
          <a:avLst>
            <a:gd name="adj1" fmla="val 4878"/>
            <a:gd name="adj2" fmla="val 312630"/>
            <a:gd name="adj3" fmla="val 3161548"/>
            <a:gd name="adj4" fmla="val 15195811"/>
            <a:gd name="adj5" fmla="val 5691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28E0F71-21EE-4940-8A4C-69CB87388C34}">
      <dsp:nvSpPr>
        <dsp:cNvPr id="0" name=""/>
        <dsp:cNvSpPr/>
      </dsp:nvSpPr>
      <dsp:spPr>
        <a:xfrm>
          <a:off x="2097340" y="583154"/>
          <a:ext cx="2272549" cy="2272549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BF47C84-7281-477E-9985-1B6AE6A2F816}">
      <dsp:nvSpPr>
        <dsp:cNvPr id="0" name=""/>
        <dsp:cNvSpPr/>
      </dsp:nvSpPr>
      <dsp:spPr>
        <a:xfrm>
          <a:off x="0" y="0"/>
          <a:ext cx="1952102" cy="17559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800" b="1" kern="1200" smtClean="0">
              <a:effectLst/>
              <a:latin typeface="+mn-lt"/>
            </a:rPr>
            <a:t>Memfasilitasi peningkatan produksi perkebunan</a:t>
          </a:r>
          <a:endParaRPr lang="id-ID" sz="1800" b="1" kern="1200">
            <a:effectLst/>
            <a:latin typeface="+mn-lt"/>
          </a:endParaRPr>
        </a:p>
      </dsp:txBody>
      <dsp:txXfrm>
        <a:off x="0" y="0"/>
        <a:ext cx="1952102" cy="1755927"/>
      </dsp:txXfrm>
    </dsp:sp>
    <dsp:sp modelId="{BBA47923-AC80-41AF-9CA8-9A10651FDA5F}">
      <dsp:nvSpPr>
        <dsp:cNvPr id="0" name=""/>
        <dsp:cNvSpPr/>
      </dsp:nvSpPr>
      <dsp:spPr>
        <a:xfrm>
          <a:off x="2282057" y="0"/>
          <a:ext cx="1952102" cy="17559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effectLst/>
              <a:latin typeface="+mn-lt"/>
            </a:rPr>
            <a:t>Meningkatkan nilai tambah produk</a:t>
          </a:r>
          <a:endParaRPr lang="id-ID" sz="1800" b="1" kern="1200">
            <a:effectLst/>
            <a:latin typeface="+mn-lt"/>
          </a:endParaRPr>
        </a:p>
      </dsp:txBody>
      <dsp:txXfrm>
        <a:off x="2282057" y="0"/>
        <a:ext cx="1952102" cy="1755927"/>
      </dsp:txXfrm>
    </dsp:sp>
    <dsp:sp modelId="{9677D672-6AAD-4934-8E27-406745FF06A3}">
      <dsp:nvSpPr>
        <dsp:cNvPr id="0" name=""/>
        <dsp:cNvSpPr/>
      </dsp:nvSpPr>
      <dsp:spPr>
        <a:xfrm>
          <a:off x="4562112" y="0"/>
          <a:ext cx="1952102" cy="17559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effectLst/>
              <a:latin typeface="+mn-lt"/>
            </a:rPr>
            <a:t>Meningkatkan kualitas produk</a:t>
          </a:r>
          <a:endParaRPr lang="id-ID" sz="1800" b="1" kern="1200">
            <a:effectLst/>
            <a:latin typeface="+mn-lt"/>
          </a:endParaRPr>
        </a:p>
      </dsp:txBody>
      <dsp:txXfrm>
        <a:off x="4562112" y="0"/>
        <a:ext cx="1952102" cy="1755927"/>
      </dsp:txXfrm>
    </dsp:sp>
    <dsp:sp modelId="{22F23E4C-0099-45EB-B9A9-975DDBB5B135}">
      <dsp:nvSpPr>
        <dsp:cNvPr id="0" name=""/>
        <dsp:cNvSpPr/>
      </dsp:nvSpPr>
      <dsp:spPr>
        <a:xfrm>
          <a:off x="6842168" y="0"/>
          <a:ext cx="1952102" cy="17559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smtClean="0">
              <a:effectLst/>
              <a:latin typeface="+mn-lt"/>
            </a:rPr>
            <a:t>Menguatkan</a:t>
          </a:r>
          <a:r>
            <a:rPr lang="id-ID" sz="1800" b="1" kern="1200" smtClean="0">
              <a:effectLst/>
              <a:latin typeface="+mn-lt"/>
            </a:rPr>
            <a:t> a</a:t>
          </a:r>
          <a:r>
            <a:rPr lang="en-US" sz="1800" b="1" kern="1200" smtClean="0">
              <a:effectLst/>
              <a:latin typeface="+mn-lt"/>
            </a:rPr>
            <a:t>spek kelembagaan</a:t>
          </a:r>
          <a:endParaRPr lang="id-ID" sz="1800" b="1" kern="1200">
            <a:effectLst/>
            <a:latin typeface="+mn-lt"/>
          </a:endParaRPr>
        </a:p>
      </dsp:txBody>
      <dsp:txXfrm>
        <a:off x="6842168" y="0"/>
        <a:ext cx="1952102" cy="1755927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D696609-692E-4D48-99A0-4A66D7E7EEBA}">
      <dsp:nvSpPr>
        <dsp:cNvPr id="0" name=""/>
        <dsp:cNvSpPr/>
      </dsp:nvSpPr>
      <dsp:spPr>
        <a:xfrm>
          <a:off x="2827887" y="1177332"/>
          <a:ext cx="1850094" cy="1850094"/>
        </a:xfrm>
        <a:prstGeom prst="gear9">
          <a:avLst/>
        </a:prstGeom>
        <a:solidFill>
          <a:schemeClr val="accent6">
            <a:lumMod val="75000"/>
          </a:schemeClr>
        </a:solidFill>
        <a:ln w="22225" cap="rnd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1200" b="1" kern="1200" smtClean="0"/>
            <a:t>Kesejahteraan masy kaltim</a:t>
          </a:r>
          <a:endParaRPr lang="id-ID" sz="1050" b="1" kern="1200"/>
        </a:p>
      </dsp:txBody>
      <dsp:txXfrm>
        <a:off x="2827887" y="1177332"/>
        <a:ext cx="1850094" cy="1850094"/>
      </dsp:txXfrm>
    </dsp:sp>
    <dsp:sp modelId="{38B3D568-E768-4294-92BF-97B969DD405D}">
      <dsp:nvSpPr>
        <dsp:cNvPr id="0" name=""/>
        <dsp:cNvSpPr/>
      </dsp:nvSpPr>
      <dsp:spPr>
        <a:xfrm>
          <a:off x="1751461" y="801198"/>
          <a:ext cx="1345536" cy="1223201"/>
        </a:xfrm>
        <a:prstGeom prst="gear6">
          <a:avLst/>
        </a:prstGeom>
        <a:solidFill>
          <a:srgbClr val="C00000"/>
        </a:solidFill>
        <a:ln w="22225" cap="rnd" cmpd="sng" algn="ctr">
          <a:noFill/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7800000"/>
          </a:lightRig>
        </a:scene3d>
        <a:sp3d>
          <a:bevelT w="139700" h="139700"/>
        </a:sp3d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lvl="0" algn="ctr" defTabSz="4000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900" kern="1200" smtClean="0"/>
            <a:t>Ekonomi (sektor Perkebunan)</a:t>
          </a:r>
          <a:endParaRPr lang="id-ID" sz="900" kern="1200"/>
        </a:p>
      </dsp:txBody>
      <dsp:txXfrm>
        <a:off x="1751461" y="801198"/>
        <a:ext cx="1345536" cy="1223201"/>
      </dsp:txXfrm>
    </dsp:sp>
    <dsp:sp modelId="{366F648C-C1EF-4AC9-AA84-8F74649D415D}">
      <dsp:nvSpPr>
        <dsp:cNvPr id="0" name=""/>
        <dsp:cNvSpPr/>
      </dsp:nvSpPr>
      <dsp:spPr>
        <a:xfrm>
          <a:off x="2892086" y="873692"/>
          <a:ext cx="2275616" cy="2275616"/>
        </a:xfrm>
        <a:prstGeom prst="circularArrow">
          <a:avLst>
            <a:gd name="adj1" fmla="val 4878"/>
            <a:gd name="adj2" fmla="val 312630"/>
            <a:gd name="adj3" fmla="val 3072562"/>
            <a:gd name="adj4" fmla="val 15319510"/>
            <a:gd name="adj5" fmla="val 5691"/>
          </a:avLst>
        </a:prstGeom>
        <a:solidFill>
          <a:schemeClr val="accent1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228E0F71-21EE-4940-8A4C-69CB87388C34}">
      <dsp:nvSpPr>
        <dsp:cNvPr id="0" name=""/>
        <dsp:cNvSpPr/>
      </dsp:nvSpPr>
      <dsp:spPr>
        <a:xfrm>
          <a:off x="1513178" y="445888"/>
          <a:ext cx="1720587" cy="1720587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2">
            <a:lumMod val="60000"/>
            <a:lumOff val="40000"/>
          </a:schemeClr>
        </a:solidFill>
        <a:ln>
          <a:noFill/>
        </a:ln>
        <a:effectLst>
          <a:outerShdw blurRad="44450" dist="27940" dir="5400000" algn="ctr" rotWithShape="0">
            <a:srgbClr val="000000">
              <a:alpha val="32000"/>
            </a:srgbClr>
          </a:outerShdw>
        </a:effectLst>
        <a:scene3d>
          <a:camera prst="orthographicFront">
            <a:rot lat="0" lon="0" rev="0"/>
          </a:camera>
          <a:lightRig rig="balanced" dir="t">
            <a:rot lat="0" lon="0" rev="8700000"/>
          </a:lightRig>
        </a:scene3d>
        <a:sp3d>
          <a:bevelT w="190500" h="381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architecture+Icon">
  <dgm:title val="Architecture Layout"/>
  <dgm:desc val="Use to show hierarchical relationships that build from the bottom up. This layout works well for showing architectural components or objects that build on other objects."/>
  <dgm:catLst>
    <dgm:cat type="hierarchy" pri="4500"/>
    <dgm:cat type="list" pri="24500"/>
    <dgm:cat type="relationship" pri="10500"/>
    <dgm:cat type="officeonline" pri="7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b"/>
        </dgm:alg>
      </dgm:if>
      <dgm:else name="Name3">
        <dgm:alg type="lin">
          <dgm:param type="linDir" val="fromR"/>
          <dgm:param type="nodeVertAlign" val="b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B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b"/>
              </dgm:alg>
            </dgm:if>
            <dgm:else name="Name10">
              <dgm:alg type="lin">
                <dgm:param type="linDir" val="fromR"/>
                <dgm:param type="nodeVertAlign" val="b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B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b"/>
                    </dgm:alg>
                  </dgm:if>
                  <dgm:else name="Name17">
                    <dgm:alg type="lin">
                      <dgm:param type="linDir" val="fromR"/>
                      <dgm:param type="nodeVertAlign" val="b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B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b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b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B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b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b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3810" cy="34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0" tIns="47939" rIns="95880" bIns="47939" numCol="1" anchor="t" anchorCtr="0" compatLnSpc="1">
            <a:prstTxWarp prst="textNoShape">
              <a:avLst/>
            </a:prstTxWarp>
          </a:bodyPr>
          <a:lstStyle>
            <a:lvl1pPr defTabSz="959198" eaLnBrk="1" hangingPunct="1">
              <a:defRPr sz="1300"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31146" y="0"/>
            <a:ext cx="4313810" cy="34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0" tIns="47939" rIns="95880" bIns="47939" numCol="1" anchor="t" anchorCtr="0" compatLnSpc="1">
            <a:prstTxWarp prst="textNoShape">
              <a:avLst/>
            </a:prstTxWarp>
          </a:bodyPr>
          <a:lstStyle>
            <a:lvl1pPr algn="r" defTabSz="959198" eaLnBrk="1" hangingPunct="1">
              <a:defRPr sz="1300"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6513327"/>
            <a:ext cx="4313810" cy="34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0" tIns="47939" rIns="95880" bIns="47939" numCol="1" anchor="b" anchorCtr="0" compatLnSpc="1">
            <a:prstTxWarp prst="textNoShape">
              <a:avLst/>
            </a:prstTxWarp>
          </a:bodyPr>
          <a:lstStyle>
            <a:lvl1pPr defTabSz="959198" eaLnBrk="1" hangingPunct="1">
              <a:defRPr sz="1300"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31146" y="6513327"/>
            <a:ext cx="4313810" cy="34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0" tIns="47939" rIns="95880" bIns="47939" numCol="1" anchor="b" anchorCtr="0" compatLnSpc="1">
            <a:prstTxWarp prst="textNoShape">
              <a:avLst/>
            </a:prstTxWarp>
          </a:bodyPr>
          <a:lstStyle>
            <a:lvl1pPr algn="r" defTabSz="959198" eaLnBrk="1" hangingPunct="1">
              <a:defRPr sz="1300">
                <a:effectLst/>
                <a:latin typeface="Arial" charset="0"/>
              </a:defRPr>
            </a:lvl1pPr>
          </a:lstStyle>
          <a:p>
            <a:fld id="{A1AAF7C5-F1C6-4744-99C4-3E55B2DA7F4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95671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4313810" cy="34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0" tIns="47939" rIns="95880" bIns="47939" numCol="1" anchor="t" anchorCtr="0" compatLnSpc="1">
            <a:prstTxWarp prst="textNoShape">
              <a:avLst/>
            </a:prstTxWarp>
          </a:bodyPr>
          <a:lstStyle>
            <a:lvl1pPr defTabSz="959198" eaLnBrk="1" hangingPunct="1">
              <a:defRPr sz="1300"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31146" y="0"/>
            <a:ext cx="4313810" cy="3424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0" tIns="47939" rIns="95880" bIns="47939" numCol="1" anchor="t" anchorCtr="0" compatLnSpc="1">
            <a:prstTxWarp prst="textNoShape">
              <a:avLst/>
            </a:prstTxWarp>
          </a:bodyPr>
          <a:lstStyle>
            <a:lvl1pPr algn="r" defTabSz="959198" eaLnBrk="1" hangingPunct="1">
              <a:defRPr sz="1300"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12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692400" y="515938"/>
            <a:ext cx="4570413" cy="25701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513327"/>
            <a:ext cx="4313810" cy="34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0" tIns="47939" rIns="95880" bIns="47939" numCol="1" anchor="b" anchorCtr="0" compatLnSpc="1">
            <a:prstTxWarp prst="textNoShape">
              <a:avLst/>
            </a:prstTxWarp>
          </a:bodyPr>
          <a:lstStyle>
            <a:lvl1pPr defTabSz="959198" eaLnBrk="1" hangingPunct="1">
              <a:defRPr sz="1300">
                <a:effectLst/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31146" y="6513327"/>
            <a:ext cx="4313810" cy="343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880" tIns="47939" rIns="95880" bIns="47939" numCol="1" anchor="b" anchorCtr="0" compatLnSpc="1">
            <a:prstTxWarp prst="textNoShape">
              <a:avLst/>
            </a:prstTxWarp>
          </a:bodyPr>
          <a:lstStyle>
            <a:lvl1pPr algn="r" defTabSz="959198" eaLnBrk="1" hangingPunct="1">
              <a:defRPr sz="1300">
                <a:effectLst/>
                <a:latin typeface="Arial" charset="0"/>
              </a:defRPr>
            </a:lvl1pPr>
          </a:lstStyle>
          <a:p>
            <a:fld id="{A6A7BD47-3D94-4367-B100-AA796B12038D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8" name="Notes Placeholder 7"/>
          <p:cNvSpPr>
            <a:spLocks noGrp="1"/>
          </p:cNvSpPr>
          <p:nvPr>
            <p:ph type="body" sz="quarter" idx="3"/>
          </p:nvPr>
        </p:nvSpPr>
        <p:spPr>
          <a:xfrm>
            <a:off x="994962" y="3257219"/>
            <a:ext cx="7957354" cy="3086543"/>
          </a:xfrm>
          <a:prstGeom prst="rect">
            <a:avLst/>
          </a:prstGeom>
        </p:spPr>
        <p:txBody>
          <a:bodyPr vert="horz" lIns="92391" tIns="46195" rIns="92391" bIns="46195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195486292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2692400" y="515938"/>
            <a:ext cx="4570413" cy="2570162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A7BD47-3D94-4367-B100-AA796B12038D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541664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59198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50677" indent="-288722" defTabSz="959198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54887" indent="-230977" defTabSz="959198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16842" indent="-230977" defTabSz="959198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78797" indent="-230977" defTabSz="959198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40752" indent="-230977" defTabSz="9591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3002707" indent="-230977" defTabSz="9591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64662" indent="-230977" defTabSz="9591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926616" indent="-230977" defTabSz="95919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F18C691A-53A2-42C6-8351-177E0D88F4A5}" type="slidenum">
              <a:rPr lang="en-US" smtClean="0">
                <a:latin typeface="Arial" charset="0"/>
              </a:rPr>
              <a:pPr eaLnBrk="1" hangingPunct="1"/>
              <a:t>20</a:t>
            </a:fld>
            <a:endParaRPr lang="en-US" smtClean="0">
              <a:latin typeface="Arial" charset="0"/>
            </a:endParaRPr>
          </a:p>
        </p:txBody>
      </p:sp>
      <p:sp>
        <p:nvSpPr>
          <p:cNvPr id="184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2692400" y="515938"/>
            <a:ext cx="4570413" cy="2570162"/>
          </a:xfrm>
          <a:ln/>
        </p:spPr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7279" y="3258327"/>
            <a:ext cx="7952717" cy="3084327"/>
          </a:xfr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id-ID" smtClean="0"/>
          </a:p>
        </p:txBody>
      </p:sp>
    </p:spTree>
    <p:extLst>
      <p:ext uri="{BB962C8B-B14F-4D97-AF65-F5344CB8AC3E}">
        <p14:creationId xmlns:p14="http://schemas.microsoft.com/office/powerpoint/2010/main" xmlns="" val="405165058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6"/>
          <p:cNvSpPr>
            <a:spLocks/>
          </p:cNvSpPr>
          <p:nvPr/>
        </p:nvSpPr>
        <p:spPr bwMode="auto">
          <a:xfrm>
            <a:off x="0" y="4323810"/>
            <a:ext cx="1744652" cy="778589"/>
          </a:xfrm>
          <a:custGeom>
            <a:avLst/>
            <a:gdLst>
              <a:gd name="T0" fmla="*/ 287 w 372"/>
              <a:gd name="T1" fmla="*/ 166 h 166"/>
              <a:gd name="T2" fmla="*/ 293 w 372"/>
              <a:gd name="T3" fmla="*/ 164 h 166"/>
              <a:gd name="T4" fmla="*/ 294 w 372"/>
              <a:gd name="T5" fmla="*/ 163 h 166"/>
              <a:gd name="T6" fmla="*/ 370 w 372"/>
              <a:gd name="T7" fmla="*/ 87 h 166"/>
              <a:gd name="T8" fmla="*/ 370 w 372"/>
              <a:gd name="T9" fmla="*/ 78 h 166"/>
              <a:gd name="T10" fmla="*/ 294 w 372"/>
              <a:gd name="T11" fmla="*/ 3 h 166"/>
              <a:gd name="T12" fmla="*/ 293 w 372"/>
              <a:gd name="T13" fmla="*/ 2 h 166"/>
              <a:gd name="T14" fmla="*/ 287 w 372"/>
              <a:gd name="T15" fmla="*/ 0 h 166"/>
              <a:gd name="T16" fmla="*/ 0 w 372"/>
              <a:gd name="T17" fmla="*/ 0 h 166"/>
              <a:gd name="T18" fmla="*/ 0 w 372"/>
              <a:gd name="T19" fmla="*/ 166 h 166"/>
              <a:gd name="T20" fmla="*/ 287 w 372"/>
              <a:gd name="T21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7579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 flipV="1">
            <a:off x="-4189" y="317817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396886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 flipV="1">
            <a:off x="-4189" y="317817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 smtClean="0">
                <a:solidFill>
                  <a:schemeClr val="accent1"/>
                </a:solidFill>
              </a:rPr>
              <a:t>”</a:t>
            </a:r>
            <a:endParaRPr lang="en-US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803760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 flipV="1">
            <a:off x="-4189" y="491172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490409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27407"/>
            <a:ext cx="8391098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 flipV="1">
            <a:off x="-4189" y="491172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  <a:latin typeface="+mj-lt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baseline="0" dirty="0" smtClean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  <a:endParaRPr lang="en-US" sz="8000" baseline="0" dirty="0">
              <a:ln w="3175" cmpd="sng">
                <a:noFill/>
              </a:ln>
              <a:solidFill>
                <a:schemeClr val="accent1"/>
              </a:solidFill>
              <a:effectLst/>
              <a:latin typeface="Arial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lvl="0">
              <a:spcBef>
                <a:spcPct val="0"/>
              </a:spcBef>
              <a:buNone/>
              <a:defRPr sz="8000" b="0" cap="all" baseline="0">
                <a:ln w="3175" cmpd="sng">
                  <a:noFill/>
                </a:ln>
                <a:effectLst/>
                <a:latin typeface="Arial"/>
                <a:ea typeface="+mj-ea"/>
                <a:cs typeface="Trebuchet MS"/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dirty="0" smtClean="0">
                <a:solidFill>
                  <a:schemeClr val="accent1"/>
                </a:solidFill>
              </a:rPr>
              <a:t>”</a:t>
            </a:r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603899004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defRPr lang="en-US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 flipV="1">
            <a:off x="-4189" y="491172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90622351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b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 flipV="1">
            <a:off x="-4189" y="71437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8253656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 flipV="1">
            <a:off x="-4189" y="71437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1075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>
            <a:spLocks/>
          </p:cNvSpPr>
          <p:nvPr/>
        </p:nvSpPr>
        <p:spPr bwMode="auto">
          <a:xfrm flipV="1">
            <a:off x="-4189" y="71437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101843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 flipV="1">
            <a:off x="-4189" y="317817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49286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>
            <a:spLocks/>
          </p:cNvSpPr>
          <p:nvPr/>
        </p:nvSpPr>
        <p:spPr bwMode="auto">
          <a:xfrm flipV="1">
            <a:off x="-4189" y="71437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201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 flipV="1">
            <a:off x="-4189" y="71437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690508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Freeform 11"/>
          <p:cNvSpPr>
            <a:spLocks/>
          </p:cNvSpPr>
          <p:nvPr/>
        </p:nvSpPr>
        <p:spPr bwMode="auto">
          <a:xfrm flipV="1">
            <a:off x="-4189" y="71437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48271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 flipV="1">
            <a:off x="-4189" y="71437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78345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 flipV="1">
            <a:off x="-4189" y="71437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914388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>
            <a:spLocks/>
          </p:cNvSpPr>
          <p:nvPr/>
        </p:nvSpPr>
        <p:spPr bwMode="auto">
          <a:xfrm flipV="1">
            <a:off x="-4189" y="4911725"/>
            <a:ext cx="1588527" cy="507297"/>
          </a:xfrm>
          <a:custGeom>
            <a:avLst/>
            <a:gdLst>
              <a:gd name="T0" fmla="*/ 365 w 367"/>
              <a:gd name="T1" fmla="*/ 50 h 106"/>
              <a:gd name="T2" fmla="*/ 317 w 367"/>
              <a:gd name="T3" fmla="*/ 2 h 106"/>
              <a:gd name="T4" fmla="*/ 316 w 367"/>
              <a:gd name="T5" fmla="*/ 1 h 106"/>
              <a:gd name="T6" fmla="*/ 313 w 367"/>
              <a:gd name="T7" fmla="*/ 0 h 106"/>
              <a:gd name="T8" fmla="*/ 294 w 367"/>
              <a:gd name="T9" fmla="*/ 0 h 106"/>
              <a:gd name="T10" fmla="*/ 5 w 367"/>
              <a:gd name="T11" fmla="*/ 0 h 106"/>
              <a:gd name="T12" fmla="*/ 0 w 367"/>
              <a:gd name="T13" fmla="*/ 0 h 106"/>
              <a:gd name="T14" fmla="*/ 0 w 367"/>
              <a:gd name="T15" fmla="*/ 5 h 106"/>
              <a:gd name="T16" fmla="*/ 0 w 367"/>
              <a:gd name="T17" fmla="*/ 100 h 106"/>
              <a:gd name="T18" fmla="*/ 0 w 367"/>
              <a:gd name="T19" fmla="*/ 106 h 106"/>
              <a:gd name="T20" fmla="*/ 5 w 367"/>
              <a:gd name="T21" fmla="*/ 106 h 106"/>
              <a:gd name="T22" fmla="*/ 294 w 367"/>
              <a:gd name="T23" fmla="*/ 106 h 106"/>
              <a:gd name="T24" fmla="*/ 313 w 367"/>
              <a:gd name="T25" fmla="*/ 106 h 106"/>
              <a:gd name="T26" fmla="*/ 316 w 367"/>
              <a:gd name="T27" fmla="*/ 105 h 106"/>
              <a:gd name="T28" fmla="*/ 317 w 367"/>
              <a:gd name="T29" fmla="*/ 104 h 106"/>
              <a:gd name="T30" fmla="*/ 365 w 367"/>
              <a:gd name="T31" fmla="*/ 56 h 106"/>
              <a:gd name="T32" fmla="*/ 365 w 367"/>
              <a:gd name="T33" fmla="*/ 50 h 106"/>
              <a:gd name="connsiteX0" fmla="*/ 9946 w 9946"/>
              <a:gd name="connsiteY0" fmla="*/ 4717 h 10000"/>
              <a:gd name="connsiteX1" fmla="*/ 8638 w 9946"/>
              <a:gd name="connsiteY1" fmla="*/ 189 h 10000"/>
              <a:gd name="connsiteX2" fmla="*/ 8610 w 9946"/>
              <a:gd name="connsiteY2" fmla="*/ 94 h 10000"/>
              <a:gd name="connsiteX3" fmla="*/ 8529 w 9946"/>
              <a:gd name="connsiteY3" fmla="*/ 0 h 10000"/>
              <a:gd name="connsiteX4" fmla="*/ 8011 w 9946"/>
              <a:gd name="connsiteY4" fmla="*/ 0 h 10000"/>
              <a:gd name="connsiteX5" fmla="*/ 874 w 9946"/>
              <a:gd name="connsiteY5" fmla="*/ 70 h 10000"/>
              <a:gd name="connsiteX6" fmla="*/ 136 w 9946"/>
              <a:gd name="connsiteY6" fmla="*/ 0 h 10000"/>
              <a:gd name="connsiteX7" fmla="*/ 0 w 9946"/>
              <a:gd name="connsiteY7" fmla="*/ 0 h 10000"/>
              <a:gd name="connsiteX8" fmla="*/ 0 w 9946"/>
              <a:gd name="connsiteY8" fmla="*/ 472 h 10000"/>
              <a:gd name="connsiteX9" fmla="*/ 0 w 9946"/>
              <a:gd name="connsiteY9" fmla="*/ 9434 h 10000"/>
              <a:gd name="connsiteX10" fmla="*/ 0 w 9946"/>
              <a:gd name="connsiteY10" fmla="*/ 10000 h 10000"/>
              <a:gd name="connsiteX11" fmla="*/ 136 w 9946"/>
              <a:gd name="connsiteY11" fmla="*/ 10000 h 10000"/>
              <a:gd name="connsiteX12" fmla="*/ 8011 w 9946"/>
              <a:gd name="connsiteY12" fmla="*/ 10000 h 10000"/>
              <a:gd name="connsiteX13" fmla="*/ 8529 w 9946"/>
              <a:gd name="connsiteY13" fmla="*/ 10000 h 10000"/>
              <a:gd name="connsiteX14" fmla="*/ 8610 w 9946"/>
              <a:gd name="connsiteY14" fmla="*/ 9906 h 10000"/>
              <a:gd name="connsiteX15" fmla="*/ 8638 w 9946"/>
              <a:gd name="connsiteY15" fmla="*/ 9811 h 10000"/>
              <a:gd name="connsiteX16" fmla="*/ 9946 w 9946"/>
              <a:gd name="connsiteY16" fmla="*/ 5283 h 10000"/>
              <a:gd name="connsiteX17" fmla="*/ 9946 w 9946"/>
              <a:gd name="connsiteY17" fmla="*/ 4717 h 10000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137 w 10000"/>
              <a:gd name="connsiteY11" fmla="*/ 10000 h 10034"/>
              <a:gd name="connsiteX12" fmla="*/ 903 w 10000"/>
              <a:gd name="connsiteY12" fmla="*/ 10034 h 10034"/>
              <a:gd name="connsiteX13" fmla="*/ 8054 w 10000"/>
              <a:gd name="connsiteY13" fmla="*/ 10000 h 10034"/>
              <a:gd name="connsiteX14" fmla="*/ 8575 w 10000"/>
              <a:gd name="connsiteY14" fmla="*/ 10000 h 10034"/>
              <a:gd name="connsiteX15" fmla="*/ 8657 w 10000"/>
              <a:gd name="connsiteY15" fmla="*/ 9906 h 10034"/>
              <a:gd name="connsiteX16" fmla="*/ 8685 w 10000"/>
              <a:gd name="connsiteY16" fmla="*/ 9811 h 10034"/>
              <a:gd name="connsiteX17" fmla="*/ 10000 w 10000"/>
              <a:gd name="connsiteY17" fmla="*/ 5283 h 10034"/>
              <a:gd name="connsiteX18" fmla="*/ 10000 w 10000"/>
              <a:gd name="connsiteY18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0 w 10000"/>
              <a:gd name="connsiteY10" fmla="*/ 10000 h 10034"/>
              <a:gd name="connsiteX11" fmla="*/ 903 w 10000"/>
              <a:gd name="connsiteY11" fmla="*/ 10034 h 10034"/>
              <a:gd name="connsiteX12" fmla="*/ 8054 w 10000"/>
              <a:gd name="connsiteY12" fmla="*/ 10000 h 10034"/>
              <a:gd name="connsiteX13" fmla="*/ 8575 w 10000"/>
              <a:gd name="connsiteY13" fmla="*/ 10000 h 10034"/>
              <a:gd name="connsiteX14" fmla="*/ 8657 w 10000"/>
              <a:gd name="connsiteY14" fmla="*/ 9906 h 10034"/>
              <a:gd name="connsiteX15" fmla="*/ 8685 w 10000"/>
              <a:gd name="connsiteY15" fmla="*/ 9811 h 10034"/>
              <a:gd name="connsiteX16" fmla="*/ 10000 w 10000"/>
              <a:gd name="connsiteY16" fmla="*/ 5283 h 10034"/>
              <a:gd name="connsiteX17" fmla="*/ 10000 w 10000"/>
              <a:gd name="connsiteY17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0 w 10000"/>
              <a:gd name="connsiteY9" fmla="*/ 9434 h 10034"/>
              <a:gd name="connsiteX10" fmla="*/ 903 w 10000"/>
              <a:gd name="connsiteY10" fmla="*/ 10034 h 10034"/>
              <a:gd name="connsiteX11" fmla="*/ 8054 w 10000"/>
              <a:gd name="connsiteY11" fmla="*/ 10000 h 10034"/>
              <a:gd name="connsiteX12" fmla="*/ 8575 w 10000"/>
              <a:gd name="connsiteY12" fmla="*/ 10000 h 10034"/>
              <a:gd name="connsiteX13" fmla="*/ 8657 w 10000"/>
              <a:gd name="connsiteY13" fmla="*/ 9906 h 10034"/>
              <a:gd name="connsiteX14" fmla="*/ 8685 w 10000"/>
              <a:gd name="connsiteY14" fmla="*/ 9811 h 10034"/>
              <a:gd name="connsiteX15" fmla="*/ 10000 w 10000"/>
              <a:gd name="connsiteY15" fmla="*/ 5283 h 10034"/>
              <a:gd name="connsiteX16" fmla="*/ 10000 w 10000"/>
              <a:gd name="connsiteY16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0 w 10000"/>
              <a:gd name="connsiteY8" fmla="*/ 472 h 10034"/>
              <a:gd name="connsiteX9" fmla="*/ 903 w 10000"/>
              <a:gd name="connsiteY9" fmla="*/ 10034 h 10034"/>
              <a:gd name="connsiteX10" fmla="*/ 8054 w 10000"/>
              <a:gd name="connsiteY10" fmla="*/ 10000 h 10034"/>
              <a:gd name="connsiteX11" fmla="*/ 8575 w 10000"/>
              <a:gd name="connsiteY11" fmla="*/ 10000 h 10034"/>
              <a:gd name="connsiteX12" fmla="*/ 8657 w 10000"/>
              <a:gd name="connsiteY12" fmla="*/ 9906 h 10034"/>
              <a:gd name="connsiteX13" fmla="*/ 8685 w 10000"/>
              <a:gd name="connsiteY13" fmla="*/ 9811 h 10034"/>
              <a:gd name="connsiteX14" fmla="*/ 10000 w 10000"/>
              <a:gd name="connsiteY14" fmla="*/ 5283 h 10034"/>
              <a:gd name="connsiteX15" fmla="*/ 10000 w 10000"/>
              <a:gd name="connsiteY15" fmla="*/ 4717 h 10034"/>
              <a:gd name="connsiteX0" fmla="*/ 10000 w 10000"/>
              <a:gd name="connsiteY0" fmla="*/ 4717 h 10034"/>
              <a:gd name="connsiteX1" fmla="*/ 8685 w 10000"/>
              <a:gd name="connsiteY1" fmla="*/ 189 h 10034"/>
              <a:gd name="connsiteX2" fmla="*/ 8657 w 10000"/>
              <a:gd name="connsiteY2" fmla="*/ 94 h 10034"/>
              <a:gd name="connsiteX3" fmla="*/ 8575 w 10000"/>
              <a:gd name="connsiteY3" fmla="*/ 0 h 10034"/>
              <a:gd name="connsiteX4" fmla="*/ 8054 w 10000"/>
              <a:gd name="connsiteY4" fmla="*/ 0 h 10034"/>
              <a:gd name="connsiteX5" fmla="*/ 879 w 10000"/>
              <a:gd name="connsiteY5" fmla="*/ 70 h 10034"/>
              <a:gd name="connsiteX6" fmla="*/ 137 w 10000"/>
              <a:gd name="connsiteY6" fmla="*/ 0 h 10034"/>
              <a:gd name="connsiteX7" fmla="*/ 0 w 10000"/>
              <a:gd name="connsiteY7" fmla="*/ 0 h 10034"/>
              <a:gd name="connsiteX8" fmla="*/ 903 w 10000"/>
              <a:gd name="connsiteY8" fmla="*/ 10034 h 10034"/>
              <a:gd name="connsiteX9" fmla="*/ 8054 w 10000"/>
              <a:gd name="connsiteY9" fmla="*/ 10000 h 10034"/>
              <a:gd name="connsiteX10" fmla="*/ 8575 w 10000"/>
              <a:gd name="connsiteY10" fmla="*/ 10000 h 10034"/>
              <a:gd name="connsiteX11" fmla="*/ 8657 w 10000"/>
              <a:gd name="connsiteY11" fmla="*/ 9906 h 10034"/>
              <a:gd name="connsiteX12" fmla="*/ 8685 w 10000"/>
              <a:gd name="connsiteY12" fmla="*/ 9811 h 10034"/>
              <a:gd name="connsiteX13" fmla="*/ 10000 w 10000"/>
              <a:gd name="connsiteY13" fmla="*/ 5283 h 10034"/>
              <a:gd name="connsiteX14" fmla="*/ 10000 w 10000"/>
              <a:gd name="connsiteY14" fmla="*/ 4717 h 10034"/>
              <a:gd name="connsiteX0" fmla="*/ 9863 w 9863"/>
              <a:gd name="connsiteY0" fmla="*/ 4717 h 10034"/>
              <a:gd name="connsiteX1" fmla="*/ 8548 w 9863"/>
              <a:gd name="connsiteY1" fmla="*/ 189 h 10034"/>
              <a:gd name="connsiteX2" fmla="*/ 8520 w 9863"/>
              <a:gd name="connsiteY2" fmla="*/ 94 h 10034"/>
              <a:gd name="connsiteX3" fmla="*/ 8438 w 9863"/>
              <a:gd name="connsiteY3" fmla="*/ 0 h 10034"/>
              <a:gd name="connsiteX4" fmla="*/ 7917 w 9863"/>
              <a:gd name="connsiteY4" fmla="*/ 0 h 10034"/>
              <a:gd name="connsiteX5" fmla="*/ 742 w 9863"/>
              <a:gd name="connsiteY5" fmla="*/ 70 h 10034"/>
              <a:gd name="connsiteX6" fmla="*/ 0 w 9863"/>
              <a:gd name="connsiteY6" fmla="*/ 0 h 10034"/>
              <a:gd name="connsiteX7" fmla="*/ 766 w 9863"/>
              <a:gd name="connsiteY7" fmla="*/ 10034 h 10034"/>
              <a:gd name="connsiteX8" fmla="*/ 7917 w 9863"/>
              <a:gd name="connsiteY8" fmla="*/ 10000 h 10034"/>
              <a:gd name="connsiteX9" fmla="*/ 8438 w 9863"/>
              <a:gd name="connsiteY9" fmla="*/ 10000 h 10034"/>
              <a:gd name="connsiteX10" fmla="*/ 8520 w 9863"/>
              <a:gd name="connsiteY10" fmla="*/ 9906 h 10034"/>
              <a:gd name="connsiteX11" fmla="*/ 8548 w 9863"/>
              <a:gd name="connsiteY11" fmla="*/ 9811 h 10034"/>
              <a:gd name="connsiteX12" fmla="*/ 9863 w 9863"/>
              <a:gd name="connsiteY12" fmla="*/ 5283 h 10034"/>
              <a:gd name="connsiteX13" fmla="*/ 9863 w 9863"/>
              <a:gd name="connsiteY13" fmla="*/ 4717 h 10034"/>
              <a:gd name="connsiteX0" fmla="*/ 9248 w 9248"/>
              <a:gd name="connsiteY0" fmla="*/ 4701 h 10000"/>
              <a:gd name="connsiteX1" fmla="*/ 7915 w 9248"/>
              <a:gd name="connsiteY1" fmla="*/ 188 h 10000"/>
              <a:gd name="connsiteX2" fmla="*/ 7886 w 9248"/>
              <a:gd name="connsiteY2" fmla="*/ 94 h 10000"/>
              <a:gd name="connsiteX3" fmla="*/ 7803 w 9248"/>
              <a:gd name="connsiteY3" fmla="*/ 0 h 10000"/>
              <a:gd name="connsiteX4" fmla="*/ 7275 w 9248"/>
              <a:gd name="connsiteY4" fmla="*/ 0 h 10000"/>
              <a:gd name="connsiteX5" fmla="*/ 0 w 9248"/>
              <a:gd name="connsiteY5" fmla="*/ 70 h 10000"/>
              <a:gd name="connsiteX6" fmla="*/ 25 w 9248"/>
              <a:gd name="connsiteY6" fmla="*/ 10000 h 10000"/>
              <a:gd name="connsiteX7" fmla="*/ 7275 w 9248"/>
              <a:gd name="connsiteY7" fmla="*/ 9966 h 10000"/>
              <a:gd name="connsiteX8" fmla="*/ 7803 w 9248"/>
              <a:gd name="connsiteY8" fmla="*/ 9966 h 10000"/>
              <a:gd name="connsiteX9" fmla="*/ 7886 w 9248"/>
              <a:gd name="connsiteY9" fmla="*/ 9872 h 10000"/>
              <a:gd name="connsiteX10" fmla="*/ 7915 w 9248"/>
              <a:gd name="connsiteY10" fmla="*/ 9778 h 10000"/>
              <a:gd name="connsiteX11" fmla="*/ 9248 w 9248"/>
              <a:gd name="connsiteY11" fmla="*/ 5265 h 10000"/>
              <a:gd name="connsiteX12" fmla="*/ 9248 w 9248"/>
              <a:gd name="connsiteY12" fmla="*/ 4701 h 1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017045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>
              <a:spLocks/>
            </p:cNvSpPr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>
                <a:gd name="T0" fmla="*/ 22 w 22"/>
                <a:gd name="T1" fmla="*/ 136 h 136"/>
                <a:gd name="T2" fmla="*/ 17 w 22"/>
                <a:gd name="T3" fmla="*/ 80 h 136"/>
                <a:gd name="T4" fmla="*/ 0 w 22"/>
                <a:gd name="T5" fmla="*/ 0 h 136"/>
                <a:gd name="T6" fmla="*/ 0 w 22"/>
                <a:gd name="T7" fmla="*/ 35 h 136"/>
                <a:gd name="T8" fmla="*/ 20 w 22"/>
                <a:gd name="T9" fmla="*/ 124 h 136"/>
                <a:gd name="T10" fmla="*/ 22 w 22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5" name="Freeform 12"/>
            <p:cNvSpPr>
              <a:spLocks/>
            </p:cNvSpPr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>
                <a:gd name="T0" fmla="*/ 86 w 140"/>
                <a:gd name="T1" fmla="*/ 350 h 504"/>
                <a:gd name="T2" fmla="*/ 139 w 140"/>
                <a:gd name="T3" fmla="*/ 504 h 504"/>
                <a:gd name="T4" fmla="*/ 140 w 140"/>
                <a:gd name="T5" fmla="*/ 478 h 504"/>
                <a:gd name="T6" fmla="*/ 95 w 140"/>
                <a:gd name="T7" fmla="*/ 347 h 504"/>
                <a:gd name="T8" fmla="*/ 0 w 140"/>
                <a:gd name="T9" fmla="*/ 0 h 504"/>
                <a:gd name="T10" fmla="*/ 6 w 140"/>
                <a:gd name="T11" fmla="*/ 61 h 504"/>
                <a:gd name="T12" fmla="*/ 86 w 140"/>
                <a:gd name="T13" fmla="*/ 35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3"/>
            <p:cNvSpPr>
              <a:spLocks/>
            </p:cNvSpPr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>
                <a:gd name="T0" fmla="*/ 8 w 132"/>
                <a:gd name="T1" fmla="*/ 22 h 308"/>
                <a:gd name="T2" fmla="*/ 0 w 132"/>
                <a:gd name="T3" fmla="*/ 0 h 308"/>
                <a:gd name="T4" fmla="*/ 0 w 132"/>
                <a:gd name="T5" fmla="*/ 29 h 308"/>
                <a:gd name="T6" fmla="*/ 68 w 132"/>
                <a:gd name="T7" fmla="*/ 194 h 308"/>
                <a:gd name="T8" fmla="*/ 123 w 132"/>
                <a:gd name="T9" fmla="*/ 308 h 308"/>
                <a:gd name="T10" fmla="*/ 132 w 132"/>
                <a:gd name="T11" fmla="*/ 308 h 308"/>
                <a:gd name="T12" fmla="*/ 77 w 132"/>
                <a:gd name="T13" fmla="*/ 190 h 308"/>
                <a:gd name="T14" fmla="*/ 8 w 132"/>
                <a:gd name="T15" fmla="*/ 2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14"/>
            <p:cNvSpPr>
              <a:spLocks/>
            </p:cNvSpPr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>
                <a:gd name="T0" fmla="*/ 28 w 37"/>
                <a:gd name="T1" fmla="*/ 79 h 79"/>
                <a:gd name="T2" fmla="*/ 37 w 37"/>
                <a:gd name="T3" fmla="*/ 79 h 79"/>
                <a:gd name="T4" fmla="*/ 0 w 37"/>
                <a:gd name="T5" fmla="*/ 0 h 79"/>
                <a:gd name="T6" fmla="*/ 28 w 37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15"/>
            <p:cNvSpPr>
              <a:spLocks/>
            </p:cNvSpPr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>
                <a:gd name="T0" fmla="*/ 162 w 178"/>
                <a:gd name="T1" fmla="*/ 660 h 722"/>
                <a:gd name="T2" fmla="*/ 116 w 178"/>
                <a:gd name="T3" fmla="*/ 534 h 722"/>
                <a:gd name="T4" fmla="*/ 40 w 178"/>
                <a:gd name="T5" fmla="*/ 236 h 722"/>
                <a:gd name="T6" fmla="*/ 12 w 178"/>
                <a:gd name="T7" fmla="*/ 51 h 722"/>
                <a:gd name="T8" fmla="*/ 0 w 178"/>
                <a:gd name="T9" fmla="*/ 0 h 722"/>
                <a:gd name="T10" fmla="*/ 33 w 178"/>
                <a:gd name="T11" fmla="*/ 237 h 722"/>
                <a:gd name="T12" fmla="*/ 107 w 178"/>
                <a:gd name="T13" fmla="*/ 537 h 722"/>
                <a:gd name="T14" fmla="*/ 160 w 178"/>
                <a:gd name="T15" fmla="*/ 681 h 722"/>
                <a:gd name="T16" fmla="*/ 178 w 178"/>
                <a:gd name="T17" fmla="*/ 722 h 722"/>
                <a:gd name="T18" fmla="*/ 174 w 178"/>
                <a:gd name="T19" fmla="*/ 708 h 722"/>
                <a:gd name="T20" fmla="*/ 162 w 178"/>
                <a:gd name="T21" fmla="*/ 66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9" name="Freeform 16"/>
            <p:cNvSpPr>
              <a:spLocks/>
            </p:cNvSpPr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>
                <a:gd name="T0" fmla="*/ 11 w 23"/>
                <a:gd name="T1" fmla="*/ 577 h 635"/>
                <a:gd name="T2" fmla="*/ 12 w 23"/>
                <a:gd name="T3" fmla="*/ 589 h 635"/>
                <a:gd name="T4" fmla="*/ 22 w 23"/>
                <a:gd name="T5" fmla="*/ 632 h 635"/>
                <a:gd name="T6" fmla="*/ 23 w 23"/>
                <a:gd name="T7" fmla="*/ 635 h 635"/>
                <a:gd name="T8" fmla="*/ 17 w 23"/>
                <a:gd name="T9" fmla="*/ 576 h 635"/>
                <a:gd name="T10" fmla="*/ 5 w 23"/>
                <a:gd name="T11" fmla="*/ 269 h 635"/>
                <a:gd name="T12" fmla="*/ 15 w 23"/>
                <a:gd name="T13" fmla="*/ 0 h 635"/>
                <a:gd name="T14" fmla="*/ 12 w 23"/>
                <a:gd name="T15" fmla="*/ 0 h 635"/>
                <a:gd name="T16" fmla="*/ 1 w 23"/>
                <a:gd name="T17" fmla="*/ 269 h 635"/>
                <a:gd name="T18" fmla="*/ 11 w 23"/>
                <a:gd name="T19" fmla="*/ 57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17"/>
            <p:cNvSpPr>
              <a:spLocks/>
            </p:cNvSpPr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>
                <a:gd name="T0" fmla="*/ 0 w 17"/>
                <a:gd name="T1" fmla="*/ 0 h 107"/>
                <a:gd name="T2" fmla="*/ 5 w 17"/>
                <a:gd name="T3" fmla="*/ 56 h 107"/>
                <a:gd name="T4" fmla="*/ 17 w 17"/>
                <a:gd name="T5" fmla="*/ 107 h 107"/>
                <a:gd name="T6" fmla="*/ 11 w 17"/>
                <a:gd name="T7" fmla="*/ 46 h 107"/>
                <a:gd name="T8" fmla="*/ 10 w 17"/>
                <a:gd name="T9" fmla="*/ 43 h 107"/>
                <a:gd name="T10" fmla="*/ 0 w 17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18"/>
            <p:cNvSpPr>
              <a:spLocks/>
            </p:cNvSpPr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>
                <a:gd name="T0" fmla="*/ 0 w 41"/>
                <a:gd name="T1" fmla="*/ 0 h 222"/>
                <a:gd name="T2" fmla="*/ 5 w 41"/>
                <a:gd name="T3" fmla="*/ 93 h 222"/>
                <a:gd name="T4" fmla="*/ 17 w 41"/>
                <a:gd name="T5" fmla="*/ 166 h 222"/>
                <a:gd name="T6" fmla="*/ 24 w 41"/>
                <a:gd name="T7" fmla="*/ 184 h 222"/>
                <a:gd name="T8" fmla="*/ 41 w 41"/>
                <a:gd name="T9" fmla="*/ 222 h 222"/>
                <a:gd name="T10" fmla="*/ 38 w 41"/>
                <a:gd name="T11" fmla="*/ 212 h 222"/>
                <a:gd name="T12" fmla="*/ 13 w 41"/>
                <a:gd name="T13" fmla="*/ 92 h 222"/>
                <a:gd name="T14" fmla="*/ 8 w 41"/>
                <a:gd name="T15" fmla="*/ 22 h 222"/>
                <a:gd name="T16" fmla="*/ 7 w 41"/>
                <a:gd name="T17" fmla="*/ 18 h 222"/>
                <a:gd name="T18" fmla="*/ 0 w 41"/>
                <a:gd name="T1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2" name="Freeform 19"/>
            <p:cNvSpPr>
              <a:spLocks/>
            </p:cNvSpPr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>
                <a:gd name="T0" fmla="*/ 7 w 450"/>
                <a:gd name="T1" fmla="*/ 854 h 878"/>
                <a:gd name="T2" fmla="*/ 50 w 450"/>
                <a:gd name="T3" fmla="*/ 613 h 878"/>
                <a:gd name="T4" fmla="*/ 149 w 450"/>
                <a:gd name="T5" fmla="*/ 388 h 878"/>
                <a:gd name="T6" fmla="*/ 285 w 450"/>
                <a:gd name="T7" fmla="*/ 183 h 878"/>
                <a:gd name="T8" fmla="*/ 364 w 450"/>
                <a:gd name="T9" fmla="*/ 89 h 878"/>
                <a:gd name="T10" fmla="*/ 406 w 450"/>
                <a:gd name="T11" fmla="*/ 44 h 878"/>
                <a:gd name="T12" fmla="*/ 450 w 450"/>
                <a:gd name="T13" fmla="*/ 1 h 878"/>
                <a:gd name="T14" fmla="*/ 450 w 450"/>
                <a:gd name="T15" fmla="*/ 0 h 878"/>
                <a:gd name="T16" fmla="*/ 405 w 450"/>
                <a:gd name="T17" fmla="*/ 43 h 878"/>
                <a:gd name="T18" fmla="*/ 363 w 450"/>
                <a:gd name="T19" fmla="*/ 88 h 878"/>
                <a:gd name="T20" fmla="*/ 283 w 450"/>
                <a:gd name="T21" fmla="*/ 181 h 878"/>
                <a:gd name="T22" fmla="*/ 145 w 450"/>
                <a:gd name="T23" fmla="*/ 386 h 878"/>
                <a:gd name="T24" fmla="*/ 45 w 450"/>
                <a:gd name="T25" fmla="*/ 611 h 878"/>
                <a:gd name="T26" fmla="*/ 0 w 450"/>
                <a:gd name="T27" fmla="*/ 854 h 878"/>
                <a:gd name="T28" fmla="*/ 0 w 450"/>
                <a:gd name="T29" fmla="*/ 859 h 878"/>
                <a:gd name="T30" fmla="*/ 7 w 450"/>
                <a:gd name="T31" fmla="*/ 878 h 878"/>
                <a:gd name="T32" fmla="*/ 7 w 450"/>
                <a:gd name="T33" fmla="*/ 854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3" name="Freeform 20"/>
            <p:cNvSpPr>
              <a:spLocks/>
            </p:cNvSpPr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>
                <a:gd name="T0" fmla="*/ 0 w 35"/>
                <a:gd name="T1" fmla="*/ 0 h 73"/>
                <a:gd name="T2" fmla="*/ 26 w 35"/>
                <a:gd name="T3" fmla="*/ 73 h 73"/>
                <a:gd name="T4" fmla="*/ 35 w 35"/>
                <a:gd name="T5" fmla="*/ 73 h 73"/>
                <a:gd name="T6" fmla="*/ 0 w 35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4" name="Freeform 21"/>
            <p:cNvSpPr>
              <a:spLocks/>
            </p:cNvSpPr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>
                <a:gd name="T0" fmla="*/ 7 w 8"/>
                <a:gd name="T1" fmla="*/ 44 h 48"/>
                <a:gd name="T2" fmla="*/ 8 w 8"/>
                <a:gd name="T3" fmla="*/ 48 h 48"/>
                <a:gd name="T4" fmla="*/ 8 w 8"/>
                <a:gd name="T5" fmla="*/ 19 h 48"/>
                <a:gd name="T6" fmla="*/ 1 w 8"/>
                <a:gd name="T7" fmla="*/ 0 h 48"/>
                <a:gd name="T8" fmla="*/ 0 w 8"/>
                <a:gd name="T9" fmla="*/ 26 h 48"/>
                <a:gd name="T10" fmla="*/ 7 w 8"/>
                <a:gd name="T1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5" name="Freeform 22"/>
            <p:cNvSpPr>
              <a:spLocks/>
            </p:cNvSpPr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>
                <a:gd name="T0" fmla="*/ 7 w 52"/>
                <a:gd name="T1" fmla="*/ 18 h 135"/>
                <a:gd name="T2" fmla="*/ 0 w 52"/>
                <a:gd name="T3" fmla="*/ 0 h 135"/>
                <a:gd name="T4" fmla="*/ 12 w 52"/>
                <a:gd name="T5" fmla="*/ 48 h 135"/>
                <a:gd name="T6" fmla="*/ 16 w 52"/>
                <a:gd name="T7" fmla="*/ 62 h 135"/>
                <a:gd name="T8" fmla="*/ 51 w 52"/>
                <a:gd name="T9" fmla="*/ 135 h 135"/>
                <a:gd name="T10" fmla="*/ 52 w 52"/>
                <a:gd name="T11" fmla="*/ 135 h 135"/>
                <a:gd name="T12" fmla="*/ 24 w 52"/>
                <a:gd name="T13" fmla="*/ 56 h 135"/>
                <a:gd name="T14" fmla="*/ 7 w 52"/>
                <a:gd name="T15" fmla="*/ 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27221" y="-36668"/>
            <a:ext cx="2356674" cy="6889921"/>
            <a:chOff x="6627813" y="165100"/>
            <a:chExt cx="1952625" cy="5708651"/>
          </a:xfrm>
        </p:grpSpPr>
        <p:sp>
          <p:nvSpPr>
            <p:cNvPr id="11" name="Freeform 27"/>
            <p:cNvSpPr>
              <a:spLocks/>
            </p:cNvSpPr>
            <p:nvPr/>
          </p:nvSpPr>
          <p:spPr bwMode="auto">
            <a:xfrm>
              <a:off x="6627813" y="165100"/>
              <a:ext cx="409575" cy="3646488"/>
            </a:xfrm>
            <a:custGeom>
              <a:avLst/>
              <a:gdLst>
                <a:gd name="T0" fmla="*/ 7 w 103"/>
                <a:gd name="T1" fmla="*/ 210 h 920"/>
                <a:gd name="T2" fmla="*/ 26 w 103"/>
                <a:gd name="T3" fmla="*/ 445 h 920"/>
                <a:gd name="T4" fmla="*/ 57 w 103"/>
                <a:gd name="T5" fmla="*/ 679 h 920"/>
                <a:gd name="T6" fmla="*/ 101 w 103"/>
                <a:gd name="T7" fmla="*/ 911 h 920"/>
                <a:gd name="T8" fmla="*/ 103 w 103"/>
                <a:gd name="T9" fmla="*/ 920 h 920"/>
                <a:gd name="T10" fmla="*/ 99 w 103"/>
                <a:gd name="T11" fmla="*/ 874 h 920"/>
                <a:gd name="T12" fmla="*/ 99 w 103"/>
                <a:gd name="T13" fmla="*/ 866 h 920"/>
                <a:gd name="T14" fmla="*/ 63 w 103"/>
                <a:gd name="T15" fmla="*/ 678 h 920"/>
                <a:gd name="T16" fmla="*/ 30 w 103"/>
                <a:gd name="T17" fmla="*/ 444 h 920"/>
                <a:gd name="T18" fmla="*/ 9 w 103"/>
                <a:gd name="T19" fmla="*/ 209 h 920"/>
                <a:gd name="T20" fmla="*/ 3 w 103"/>
                <a:gd name="T21" fmla="*/ 92 h 920"/>
                <a:gd name="T22" fmla="*/ 1 w 103"/>
                <a:gd name="T23" fmla="*/ 0 h 920"/>
                <a:gd name="T24" fmla="*/ 0 w 103"/>
                <a:gd name="T25" fmla="*/ 0 h 920"/>
                <a:gd name="T26" fmla="*/ 1 w 103"/>
                <a:gd name="T27" fmla="*/ 92 h 920"/>
                <a:gd name="T28" fmla="*/ 7 w 103"/>
                <a:gd name="T29" fmla="*/ 21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8"/>
            <p:cNvSpPr>
              <a:spLocks/>
            </p:cNvSpPr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>
                <a:gd name="T0" fmla="*/ 53 w 88"/>
                <a:gd name="T1" fmla="*/ 229 h 330"/>
                <a:gd name="T2" fmla="*/ 88 w 88"/>
                <a:gd name="T3" fmla="*/ 330 h 330"/>
                <a:gd name="T4" fmla="*/ 88 w 88"/>
                <a:gd name="T5" fmla="*/ 308 h 330"/>
                <a:gd name="T6" fmla="*/ 88 w 88"/>
                <a:gd name="T7" fmla="*/ 304 h 330"/>
                <a:gd name="T8" fmla="*/ 62 w 88"/>
                <a:gd name="T9" fmla="*/ 226 h 330"/>
                <a:gd name="T10" fmla="*/ 0 w 88"/>
                <a:gd name="T11" fmla="*/ 0 h 330"/>
                <a:gd name="T12" fmla="*/ 7 w 88"/>
                <a:gd name="T13" fmla="*/ 63 h 330"/>
                <a:gd name="T14" fmla="*/ 53 w 88"/>
                <a:gd name="T15" fmla="*/ 22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9"/>
            <p:cNvSpPr>
              <a:spLocks/>
            </p:cNvSpPr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>
                <a:gd name="T0" fmla="*/ 6 w 90"/>
                <a:gd name="T1" fmla="*/ 15 h 207"/>
                <a:gd name="T2" fmla="*/ 0 w 90"/>
                <a:gd name="T3" fmla="*/ 0 h 207"/>
                <a:gd name="T4" fmla="*/ 1 w 90"/>
                <a:gd name="T5" fmla="*/ 29 h 207"/>
                <a:gd name="T6" fmla="*/ 42 w 90"/>
                <a:gd name="T7" fmla="*/ 127 h 207"/>
                <a:gd name="T8" fmla="*/ 80 w 90"/>
                <a:gd name="T9" fmla="*/ 207 h 207"/>
                <a:gd name="T10" fmla="*/ 90 w 90"/>
                <a:gd name="T11" fmla="*/ 207 h 207"/>
                <a:gd name="T12" fmla="*/ 50 w 90"/>
                <a:gd name="T13" fmla="*/ 123 h 207"/>
                <a:gd name="T14" fmla="*/ 6 w 90"/>
                <a:gd name="T15" fmla="*/ 1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30"/>
            <p:cNvSpPr>
              <a:spLocks/>
            </p:cNvSpPr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>
                <a:gd name="T0" fmla="*/ 101 w 115"/>
                <a:gd name="T1" fmla="*/ 409 h 467"/>
                <a:gd name="T2" fmla="*/ 78 w 115"/>
                <a:gd name="T3" fmla="*/ 344 h 467"/>
                <a:gd name="T4" fmla="*/ 29 w 115"/>
                <a:gd name="T5" fmla="*/ 151 h 467"/>
                <a:gd name="T6" fmla="*/ 13 w 115"/>
                <a:gd name="T7" fmla="*/ 53 h 467"/>
                <a:gd name="T8" fmla="*/ 0 w 115"/>
                <a:gd name="T9" fmla="*/ 0 h 467"/>
                <a:gd name="T10" fmla="*/ 21 w 115"/>
                <a:gd name="T11" fmla="*/ 152 h 467"/>
                <a:gd name="T12" fmla="*/ 69 w 115"/>
                <a:gd name="T13" fmla="*/ 347 h 467"/>
                <a:gd name="T14" fmla="*/ 103 w 115"/>
                <a:gd name="T15" fmla="*/ 441 h 467"/>
                <a:gd name="T16" fmla="*/ 115 w 115"/>
                <a:gd name="T17" fmla="*/ 467 h 467"/>
                <a:gd name="T18" fmla="*/ 112 w 115"/>
                <a:gd name="T19" fmla="*/ 458 h 467"/>
                <a:gd name="T20" fmla="*/ 101 w 115"/>
                <a:gd name="T21" fmla="*/ 40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31"/>
            <p:cNvSpPr>
              <a:spLocks/>
            </p:cNvSpPr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>
                <a:gd name="T0" fmla="*/ 17 w 36"/>
                <a:gd name="T1" fmla="*/ 633 h 633"/>
                <a:gd name="T2" fmla="*/ 13 w 36"/>
                <a:gd name="T3" fmla="*/ 597 h 633"/>
                <a:gd name="T4" fmla="*/ 5 w 36"/>
                <a:gd name="T5" fmla="*/ 398 h 633"/>
                <a:gd name="T6" fmla="*/ 13 w 36"/>
                <a:gd name="T7" fmla="*/ 198 h 633"/>
                <a:gd name="T8" fmla="*/ 22 w 36"/>
                <a:gd name="T9" fmla="*/ 99 h 633"/>
                <a:gd name="T10" fmla="*/ 36 w 36"/>
                <a:gd name="T11" fmla="*/ 0 h 633"/>
                <a:gd name="T12" fmla="*/ 35 w 36"/>
                <a:gd name="T13" fmla="*/ 0 h 633"/>
                <a:gd name="T14" fmla="*/ 20 w 36"/>
                <a:gd name="T15" fmla="*/ 99 h 633"/>
                <a:gd name="T16" fmla="*/ 10 w 36"/>
                <a:gd name="T17" fmla="*/ 198 h 633"/>
                <a:gd name="T18" fmla="*/ 1 w 36"/>
                <a:gd name="T19" fmla="*/ 398 h 633"/>
                <a:gd name="T20" fmla="*/ 7 w 36"/>
                <a:gd name="T21" fmla="*/ 589 h 633"/>
                <a:gd name="T22" fmla="*/ 16 w 36"/>
                <a:gd name="T23" fmla="*/ 632 h 633"/>
                <a:gd name="T24" fmla="*/ 17 w 36"/>
                <a:gd name="T25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6" name="Freeform 32"/>
            <p:cNvSpPr>
              <a:spLocks/>
            </p:cNvSpPr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>
                <a:gd name="T0" fmla="*/ 22 w 28"/>
                <a:gd name="T1" fmla="*/ 59 h 59"/>
                <a:gd name="T2" fmla="*/ 28 w 28"/>
                <a:gd name="T3" fmla="*/ 59 h 59"/>
                <a:gd name="T4" fmla="*/ 0 w 28"/>
                <a:gd name="T5" fmla="*/ 0 h 59"/>
                <a:gd name="T6" fmla="*/ 22 w 28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33"/>
            <p:cNvSpPr>
              <a:spLocks/>
            </p:cNvSpPr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>
                <a:gd name="T0" fmla="*/ 4 w 17"/>
                <a:gd name="T1" fmla="*/ 54 h 107"/>
                <a:gd name="T2" fmla="*/ 17 w 17"/>
                <a:gd name="T3" fmla="*/ 107 h 107"/>
                <a:gd name="T4" fmla="*/ 10 w 17"/>
                <a:gd name="T5" fmla="*/ 44 h 107"/>
                <a:gd name="T6" fmla="*/ 9 w 17"/>
                <a:gd name="T7" fmla="*/ 43 h 107"/>
                <a:gd name="T8" fmla="*/ 0 w 17"/>
                <a:gd name="T9" fmla="*/ 0 h 107"/>
                <a:gd name="T10" fmla="*/ 0 w 17"/>
                <a:gd name="T11" fmla="*/ 8 h 107"/>
                <a:gd name="T12" fmla="*/ 4 w 17"/>
                <a:gd name="T13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34"/>
            <p:cNvSpPr>
              <a:spLocks/>
            </p:cNvSpPr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>
                <a:gd name="T0" fmla="*/ 8 w 294"/>
                <a:gd name="T1" fmla="*/ 553 h 568"/>
                <a:gd name="T2" fmla="*/ 35 w 294"/>
                <a:gd name="T3" fmla="*/ 397 h 568"/>
                <a:gd name="T4" fmla="*/ 99 w 294"/>
                <a:gd name="T5" fmla="*/ 252 h 568"/>
                <a:gd name="T6" fmla="*/ 187 w 294"/>
                <a:gd name="T7" fmla="*/ 119 h 568"/>
                <a:gd name="T8" fmla="*/ 238 w 294"/>
                <a:gd name="T9" fmla="*/ 58 h 568"/>
                <a:gd name="T10" fmla="*/ 265 w 294"/>
                <a:gd name="T11" fmla="*/ 28 h 568"/>
                <a:gd name="T12" fmla="*/ 294 w 294"/>
                <a:gd name="T13" fmla="*/ 0 h 568"/>
                <a:gd name="T14" fmla="*/ 293 w 294"/>
                <a:gd name="T15" fmla="*/ 0 h 568"/>
                <a:gd name="T16" fmla="*/ 264 w 294"/>
                <a:gd name="T17" fmla="*/ 27 h 568"/>
                <a:gd name="T18" fmla="*/ 237 w 294"/>
                <a:gd name="T19" fmla="*/ 56 h 568"/>
                <a:gd name="T20" fmla="*/ 185 w 294"/>
                <a:gd name="T21" fmla="*/ 117 h 568"/>
                <a:gd name="T22" fmla="*/ 95 w 294"/>
                <a:gd name="T23" fmla="*/ 249 h 568"/>
                <a:gd name="T24" fmla="*/ 30 w 294"/>
                <a:gd name="T25" fmla="*/ 396 h 568"/>
                <a:gd name="T26" fmla="*/ 0 w 294"/>
                <a:gd name="T27" fmla="*/ 549 h 568"/>
                <a:gd name="T28" fmla="*/ 7 w 294"/>
                <a:gd name="T29" fmla="*/ 568 h 568"/>
                <a:gd name="T30" fmla="*/ 8 w 294"/>
                <a:gd name="T31" fmla="*/ 55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35"/>
            <p:cNvSpPr>
              <a:spLocks/>
            </p:cNvSpPr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>
                <a:gd name="T0" fmla="*/ 0 w 25"/>
                <a:gd name="T1" fmla="*/ 0 h 53"/>
                <a:gd name="T2" fmla="*/ 19 w 25"/>
                <a:gd name="T3" fmla="*/ 53 h 53"/>
                <a:gd name="T4" fmla="*/ 25 w 25"/>
                <a:gd name="T5" fmla="*/ 53 h 53"/>
                <a:gd name="T6" fmla="*/ 0 w 2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36"/>
            <p:cNvSpPr>
              <a:spLocks/>
            </p:cNvSpPr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>
                <a:gd name="T0" fmla="*/ 0 w 29"/>
                <a:gd name="T1" fmla="*/ 0 h 141"/>
                <a:gd name="T2" fmla="*/ 7 w 29"/>
                <a:gd name="T3" fmla="*/ 89 h 141"/>
                <a:gd name="T4" fmla="*/ 18 w 29"/>
                <a:gd name="T5" fmla="*/ 117 h 141"/>
                <a:gd name="T6" fmla="*/ 29 w 29"/>
                <a:gd name="T7" fmla="*/ 141 h 141"/>
                <a:gd name="T8" fmla="*/ 27 w 29"/>
                <a:gd name="T9" fmla="*/ 135 h 141"/>
                <a:gd name="T10" fmla="*/ 8 w 29"/>
                <a:gd name="T11" fmla="*/ 22 h 141"/>
                <a:gd name="T12" fmla="*/ 4 w 29"/>
                <a:gd name="T13" fmla="*/ 11 h 141"/>
                <a:gd name="T14" fmla="*/ 0 w 29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1" name="Freeform 37"/>
            <p:cNvSpPr>
              <a:spLocks/>
            </p:cNvSpPr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>
                <a:gd name="T0" fmla="*/ 0 w 8"/>
                <a:gd name="T1" fmla="*/ 26 h 48"/>
                <a:gd name="T2" fmla="*/ 4 w 8"/>
                <a:gd name="T3" fmla="*/ 37 h 48"/>
                <a:gd name="T4" fmla="*/ 8 w 8"/>
                <a:gd name="T5" fmla="*/ 48 h 48"/>
                <a:gd name="T6" fmla="*/ 7 w 8"/>
                <a:gd name="T7" fmla="*/ 19 h 48"/>
                <a:gd name="T8" fmla="*/ 0 w 8"/>
                <a:gd name="T9" fmla="*/ 0 h 48"/>
                <a:gd name="T10" fmla="*/ 0 w 8"/>
                <a:gd name="T11" fmla="*/ 4 h 48"/>
                <a:gd name="T12" fmla="*/ 0 w 8"/>
                <a:gd name="T13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" name="Freeform 38"/>
            <p:cNvSpPr>
              <a:spLocks/>
            </p:cNvSpPr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>
                <a:gd name="T0" fmla="*/ 11 w 44"/>
                <a:gd name="T1" fmla="*/ 28 h 111"/>
                <a:gd name="T2" fmla="*/ 0 w 44"/>
                <a:gd name="T3" fmla="*/ 0 h 111"/>
                <a:gd name="T4" fmla="*/ 11 w 44"/>
                <a:gd name="T5" fmla="*/ 49 h 111"/>
                <a:gd name="T6" fmla="*/ 14 w 44"/>
                <a:gd name="T7" fmla="*/ 58 h 111"/>
                <a:gd name="T8" fmla="*/ 39 w 44"/>
                <a:gd name="T9" fmla="*/ 111 h 111"/>
                <a:gd name="T10" fmla="*/ 44 w 44"/>
                <a:gd name="T11" fmla="*/ 111 h 111"/>
                <a:gd name="T12" fmla="*/ 22 w 44"/>
                <a:gd name="T13" fmla="*/ 52 h 111"/>
                <a:gd name="T14" fmla="*/ 11 w 44"/>
                <a:gd name="T15" fmla="*/ 2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1789C0F2-17E0-497A-9BBE-0C73201AAFE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6" name="Oval 16"/>
          <p:cNvSpPr>
            <a:spLocks noChangeArrowheads="1"/>
          </p:cNvSpPr>
          <p:nvPr userDrawn="1"/>
        </p:nvSpPr>
        <p:spPr bwMode="auto">
          <a:xfrm>
            <a:off x="11590216" y="6453189"/>
            <a:ext cx="457200" cy="288925"/>
          </a:xfrm>
          <a:prstGeom prst="ellipse">
            <a:avLst/>
          </a:prstGeom>
          <a:noFill/>
          <a:ln w="9525">
            <a:solidFill>
              <a:srgbClr val="00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/>
            <a:fld id="{2DD7BD30-5CBA-43A4-8BF9-6274F9ADB839}" type="slidenum">
              <a:rPr lang="en-US" sz="1200" b="1">
                <a:solidFill>
                  <a:srgbClr val="FFCC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pPr algn="ctr"/>
              <a:t>‹#›</a:t>
            </a:fld>
            <a:endParaRPr lang="en-US" sz="1200" b="1">
              <a:solidFill>
                <a:srgbClr val="FFCC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337537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  <p:sldLayoutId id="2147483731" r:id="rId12"/>
    <p:sldLayoutId id="2147483732" r:id="rId13"/>
    <p:sldLayoutId id="2147483733" r:id="rId14"/>
    <p:sldLayoutId id="2147483734" r:id="rId15"/>
    <p:sldLayoutId id="2147483735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5000" y="3733800"/>
            <a:ext cx="9525000" cy="2057400"/>
          </a:xfrm>
        </p:spPr>
        <p:txBody>
          <a:bodyPr anchor="t">
            <a:normAutofit/>
          </a:bodyPr>
          <a:lstStyle/>
          <a:p>
            <a:r>
              <a:rPr lang="en-GB" sz="4800" err="1">
                <a:solidFill>
                  <a:srgbClr val="FF0000"/>
                </a:solidFill>
                <a:latin typeface="Cooper Black" pitchFamily="18" charset="0"/>
              </a:rPr>
              <a:t>Dinas</a:t>
            </a:r>
            <a:r>
              <a:rPr lang="en-GB" sz="4800">
                <a:solidFill>
                  <a:srgbClr val="FF0000"/>
                </a:solidFill>
                <a:latin typeface="Cooper Black" pitchFamily="18" charset="0"/>
              </a:rPr>
              <a:t> </a:t>
            </a:r>
            <a:r>
              <a:rPr lang="en-US" sz="4800" smtClean="0">
                <a:solidFill>
                  <a:srgbClr val="FF0000"/>
                </a:solidFill>
                <a:latin typeface="Cooper Black" pitchFamily="18" charset="0"/>
              </a:rPr>
              <a:t>Perkebunan</a:t>
            </a:r>
            <a:r>
              <a:rPr lang="id-ID" sz="4800">
                <a:solidFill>
                  <a:srgbClr val="FF0000"/>
                </a:solidFill>
                <a:latin typeface="Cooper Black" pitchFamily="18" charset="0"/>
              </a:rPr>
              <a:t/>
            </a:r>
            <a:br>
              <a:rPr lang="id-ID" sz="4800">
                <a:solidFill>
                  <a:srgbClr val="FF0000"/>
                </a:solidFill>
                <a:latin typeface="Cooper Black" pitchFamily="18" charset="0"/>
              </a:rPr>
            </a:br>
            <a:r>
              <a:rPr lang="id-ID" sz="4800" smtClean="0">
                <a:solidFill>
                  <a:srgbClr val="FF0000"/>
                </a:solidFill>
                <a:latin typeface="Cooper Black" pitchFamily="18" charset="0"/>
              </a:rPr>
              <a:t>Provinsi Kalimantan Timur</a:t>
            </a:r>
            <a:endParaRPr lang="en-GB" sz="4800" dirty="0">
              <a:solidFill>
                <a:srgbClr val="FF0000"/>
              </a:solidFill>
              <a:latin typeface="Cooper Black" pitchFamily="18" charset="0"/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905000" y="1219200"/>
            <a:ext cx="8172450" cy="215265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GB" sz="6000">
                <a:latin typeface="Algerian" pitchFamily="82" charset="0"/>
                <a:ea typeface="+mj-ea"/>
                <a:cs typeface="+mj-cs"/>
              </a:rPr>
              <a:t>PENYUSUNAN </a:t>
            </a:r>
            <a:r>
              <a:rPr lang="en-GB" sz="6000" smtClean="0">
                <a:latin typeface="Algerian" pitchFamily="82" charset="0"/>
                <a:ea typeface="+mj-ea"/>
                <a:cs typeface="+mj-cs"/>
              </a:rPr>
              <a:t>RENSTRA</a:t>
            </a:r>
            <a:endParaRPr lang="en-GB" sz="6000" dirty="0">
              <a:latin typeface="Algerian" pitchFamily="82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Box 2"/>
          <p:cNvSpPr txBox="1">
            <a:spLocks noChangeArrowheads="1"/>
          </p:cNvSpPr>
          <p:nvPr/>
        </p:nvSpPr>
        <p:spPr bwMode="auto">
          <a:xfrm>
            <a:off x="1447800" y="242725"/>
            <a:ext cx="9285456" cy="64633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smtClean="0"/>
              <a:t>Menghubungkan </a:t>
            </a:r>
            <a:r>
              <a:rPr lang="id-ID" dirty="0"/>
              <a:t>TUJUAN </a:t>
            </a:r>
            <a:r>
              <a:rPr lang="id-ID"/>
              <a:t>ke </a:t>
            </a:r>
            <a:r>
              <a:rPr lang="id-ID" smtClean="0"/>
              <a:t>SASARAN</a:t>
            </a:r>
            <a:endParaRPr lang="en-US" dirty="0"/>
          </a:p>
        </p:txBody>
      </p:sp>
      <p:sp>
        <p:nvSpPr>
          <p:cNvPr id="2" name="Right Arrow 1"/>
          <p:cNvSpPr/>
          <p:nvPr/>
        </p:nvSpPr>
        <p:spPr>
          <a:xfrm>
            <a:off x="5410200" y="2036187"/>
            <a:ext cx="766936" cy="4726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b="1"/>
          </a:p>
        </p:txBody>
      </p:sp>
      <p:grpSp>
        <p:nvGrpSpPr>
          <p:cNvPr id="160" name="Group 159"/>
          <p:cNvGrpSpPr/>
          <p:nvPr/>
        </p:nvGrpSpPr>
        <p:grpSpPr>
          <a:xfrm>
            <a:off x="2590800" y="1731386"/>
            <a:ext cx="2819727" cy="1076744"/>
            <a:chOff x="4811670" y="933000"/>
            <a:chExt cx="2372127" cy="834346"/>
          </a:xfrm>
        </p:grpSpPr>
        <p:sp>
          <p:nvSpPr>
            <p:cNvPr id="174" name="Rounded Rectangle 6"/>
            <p:cNvSpPr/>
            <p:nvPr/>
          </p:nvSpPr>
          <p:spPr>
            <a:xfrm rot="5402099">
              <a:off x="5580998" y="164548"/>
              <a:ext cx="833681" cy="2371916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vert270" wrap="square" lIns="108000" tIns="0" rIns="36000" bIns="0" numCol="1" spcCol="1270" anchor="ctr" anchorCtr="0">
              <a:noAutofit/>
            </a:bodyPr>
            <a:lstStyle/>
            <a:p>
              <a:pPr marL="273050" indent="-4763"/>
              <a:r>
                <a:rPr lang="en-US" sz="1600">
                  <a:effectLst/>
                </a:rPr>
                <a:t>Meningkatkan produk primer menjadi barang setengah jad</a:t>
              </a:r>
              <a:r>
                <a:rPr lang="id-ID" sz="1600">
                  <a:effectLst/>
                </a:rPr>
                <a:t>i/barang jadi</a:t>
              </a:r>
              <a:endParaRPr lang="en-GB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4811670" y="933000"/>
              <a:ext cx="256416" cy="224130"/>
            </a:xfrm>
            <a:prstGeom prst="ellipse">
              <a:avLst/>
            </a:prstGeom>
            <a:solidFill>
              <a:srgbClr val="FFC0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600" b="1">
                  <a:solidFill>
                    <a:schemeClr val="bg1"/>
                  </a:solidFill>
                  <a:latin typeface="Candara" pitchFamily="34" charset="0"/>
                </a:rPr>
                <a:t>3</a:t>
              </a:r>
              <a:endParaRPr lang="id-ID" sz="1600" b="1" dirty="0">
                <a:solidFill>
                  <a:schemeClr val="bg1"/>
                </a:solidFill>
                <a:latin typeface="Candara" pitchFamily="34" charset="0"/>
              </a:endParaRPr>
            </a:p>
          </p:txBody>
        </p:sp>
      </p:grpSp>
      <p:sp>
        <p:nvSpPr>
          <p:cNvPr id="170" name="Rounded Rectangle 169"/>
          <p:cNvSpPr/>
          <p:nvPr/>
        </p:nvSpPr>
        <p:spPr>
          <a:xfrm>
            <a:off x="2286000" y="1708601"/>
            <a:ext cx="7772400" cy="244733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FF0000"/>
              </a:solidFill>
            </a:endParaRPr>
          </a:p>
        </p:txBody>
      </p:sp>
      <p:sp>
        <p:nvSpPr>
          <p:cNvPr id="303" name="Rounded Rectangle 6"/>
          <p:cNvSpPr/>
          <p:nvPr/>
        </p:nvSpPr>
        <p:spPr>
          <a:xfrm rot="5402099">
            <a:off x="7613298" y="443520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pengolahan CPO menjadi minyak goreng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57667" y="5795781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d-ID" b="1" smtClean="0">
                <a:effectLst/>
              </a:rPr>
              <a:t>Misi 2:</a:t>
            </a:r>
            <a:endParaRPr lang="id-ID" b="1" dirty="0" smtClean="0">
              <a:effectLst/>
            </a:endParaRPr>
          </a:p>
          <a:p>
            <a:pPr marL="177800" indent="-177800" algn="ctr"/>
            <a:r>
              <a:rPr lang="en-US" b="1">
                <a:effectLst/>
              </a:rPr>
              <a:t>Meningkatkan nilai tambah produk</a:t>
            </a:r>
            <a:endParaRPr lang="en-GB" b="1" dirty="0" smtClean="0"/>
          </a:p>
        </p:txBody>
      </p:sp>
      <p:sp>
        <p:nvSpPr>
          <p:cNvPr id="60" name="Rounded Rectangle 59"/>
          <p:cNvSpPr/>
          <p:nvPr/>
        </p:nvSpPr>
        <p:spPr>
          <a:xfrm>
            <a:off x="7086600" y="1143000"/>
            <a:ext cx="1828800" cy="457200"/>
          </a:xfrm>
          <a:prstGeom prst="roundRect">
            <a:avLst/>
          </a:prstGeom>
          <a:solidFill>
            <a:srgbClr val="CD678B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>
                <a:solidFill>
                  <a:schemeClr val="bg2"/>
                </a:solidFill>
                <a:latin typeface="Candara" pitchFamily="34" charset="0"/>
              </a:rPr>
              <a:t>SASARAN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3048000" y="1175201"/>
            <a:ext cx="1828800" cy="457200"/>
          </a:xfrm>
          <a:prstGeom prst="roundRect">
            <a:avLst/>
          </a:prstGeom>
          <a:solidFill>
            <a:srgbClr val="CD678B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solidFill>
                  <a:schemeClr val="bg2"/>
                </a:solidFill>
                <a:latin typeface="Candara" pitchFamily="34" charset="0"/>
              </a:rPr>
              <a:t>TUJUAN</a:t>
            </a:r>
            <a:endParaRPr lang="id-ID" sz="1600" dirty="0">
              <a:solidFill>
                <a:schemeClr val="bg2"/>
              </a:solidFill>
              <a:latin typeface="Candara" pitchFamily="34" charset="0"/>
            </a:endParaRPr>
          </a:p>
        </p:txBody>
      </p:sp>
      <p:sp>
        <p:nvSpPr>
          <p:cNvPr id="18" name="Rounded Rectangle 6"/>
          <p:cNvSpPr/>
          <p:nvPr/>
        </p:nvSpPr>
        <p:spPr>
          <a:xfrm rot="5402099">
            <a:off x="7613726" y="1185099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pengolahan Lump menjadi SIR Sheet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Rounded Rectangle 6"/>
          <p:cNvSpPr/>
          <p:nvPr/>
        </p:nvSpPr>
        <p:spPr>
          <a:xfrm rot="5402099">
            <a:off x="7613726" y="1933244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produk kakao yang sudah difermentasi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5410200" y="4530365"/>
            <a:ext cx="766936" cy="4726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b="1"/>
          </a:p>
        </p:txBody>
      </p:sp>
      <p:grpSp>
        <p:nvGrpSpPr>
          <p:cNvPr id="32" name="Group 31"/>
          <p:cNvGrpSpPr/>
          <p:nvPr/>
        </p:nvGrpSpPr>
        <p:grpSpPr>
          <a:xfrm>
            <a:off x="2590800" y="4225564"/>
            <a:ext cx="2819727" cy="1076744"/>
            <a:chOff x="4811670" y="933000"/>
            <a:chExt cx="2372127" cy="834346"/>
          </a:xfrm>
        </p:grpSpPr>
        <p:sp>
          <p:nvSpPr>
            <p:cNvPr id="33" name="Rounded Rectangle 6"/>
            <p:cNvSpPr/>
            <p:nvPr/>
          </p:nvSpPr>
          <p:spPr>
            <a:xfrm rot="5402099">
              <a:off x="5580998" y="164548"/>
              <a:ext cx="833681" cy="2371916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vert270" wrap="square" lIns="108000" tIns="0" rIns="36000" bIns="0" numCol="1" spcCol="1270" anchor="ctr" anchorCtr="0">
              <a:noAutofit/>
            </a:bodyPr>
            <a:lstStyle/>
            <a:p>
              <a:pPr marL="273050" indent="-4763"/>
              <a:r>
                <a:rPr lang="en-US" sz="1600">
                  <a:effectLst/>
                </a:rPr>
                <a:t>Meningkatkan produk primer menjadi barang setengah jad</a:t>
              </a:r>
              <a:r>
                <a:rPr lang="id-ID" sz="1600">
                  <a:effectLst/>
                </a:rPr>
                <a:t>i/barang jadi</a:t>
              </a:r>
              <a:endParaRPr lang="en-GB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4811670" y="933000"/>
              <a:ext cx="256416" cy="224130"/>
            </a:xfrm>
            <a:prstGeom prst="ellipse">
              <a:avLst/>
            </a:prstGeom>
            <a:solidFill>
              <a:srgbClr val="FFC0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600" b="1">
                  <a:solidFill>
                    <a:schemeClr val="bg1"/>
                  </a:solidFill>
                  <a:latin typeface="Candara" pitchFamily="34" charset="0"/>
                </a:rPr>
                <a:t>3</a:t>
              </a:r>
              <a:endParaRPr lang="id-ID" sz="1600" b="1" dirty="0">
                <a:solidFill>
                  <a:schemeClr val="bg1"/>
                </a:solidFill>
                <a:latin typeface="Candara" pitchFamily="34" charset="0"/>
              </a:endParaRPr>
            </a:p>
          </p:txBody>
        </p:sp>
      </p:grpSp>
      <p:sp>
        <p:nvSpPr>
          <p:cNvPr id="35" name="Rounded Rectangle 34"/>
          <p:cNvSpPr/>
          <p:nvPr/>
        </p:nvSpPr>
        <p:spPr>
          <a:xfrm>
            <a:off x="2286000" y="4202779"/>
            <a:ext cx="7772400" cy="159300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FF0000"/>
              </a:solidFill>
            </a:endParaRPr>
          </a:p>
        </p:txBody>
      </p:sp>
      <p:sp>
        <p:nvSpPr>
          <p:cNvPr id="36" name="Rounded Rectangle 6"/>
          <p:cNvSpPr/>
          <p:nvPr/>
        </p:nvSpPr>
        <p:spPr>
          <a:xfrm rot="5402099">
            <a:off x="7613298" y="2937698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pengolahan lada menjadi bubuk lada, balsem, dan saos lada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7" name="Rounded Rectangle 6"/>
          <p:cNvSpPr/>
          <p:nvPr/>
        </p:nvSpPr>
        <p:spPr>
          <a:xfrm rot="5402099">
            <a:off x="7613726" y="3679277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pengolahan kelapa menjadi VCO dan nata the coco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4146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Box 2"/>
          <p:cNvSpPr txBox="1">
            <a:spLocks noChangeArrowheads="1"/>
          </p:cNvSpPr>
          <p:nvPr/>
        </p:nvSpPr>
        <p:spPr bwMode="auto">
          <a:xfrm>
            <a:off x="1447800" y="242725"/>
            <a:ext cx="9285456" cy="64633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smtClean="0"/>
              <a:t>Menghubungkan </a:t>
            </a:r>
            <a:r>
              <a:rPr lang="id-ID" dirty="0"/>
              <a:t>TUJUAN </a:t>
            </a:r>
            <a:r>
              <a:rPr lang="id-ID"/>
              <a:t>ke </a:t>
            </a:r>
            <a:r>
              <a:rPr lang="id-ID" smtClean="0"/>
              <a:t>SASARAN</a:t>
            </a:r>
            <a:endParaRPr lang="en-US" dirty="0"/>
          </a:p>
        </p:txBody>
      </p:sp>
      <p:sp>
        <p:nvSpPr>
          <p:cNvPr id="2" name="Right Arrow 1"/>
          <p:cNvSpPr/>
          <p:nvPr/>
        </p:nvSpPr>
        <p:spPr>
          <a:xfrm>
            <a:off x="5410200" y="2133601"/>
            <a:ext cx="766936" cy="4726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b="1"/>
          </a:p>
        </p:txBody>
      </p:sp>
      <p:grpSp>
        <p:nvGrpSpPr>
          <p:cNvPr id="160" name="Group 159"/>
          <p:cNvGrpSpPr/>
          <p:nvPr/>
        </p:nvGrpSpPr>
        <p:grpSpPr>
          <a:xfrm>
            <a:off x="2590800" y="1828800"/>
            <a:ext cx="2819727" cy="1076744"/>
            <a:chOff x="4811670" y="933000"/>
            <a:chExt cx="2372127" cy="834346"/>
          </a:xfrm>
        </p:grpSpPr>
        <p:sp>
          <p:nvSpPr>
            <p:cNvPr id="174" name="Rounded Rectangle 6"/>
            <p:cNvSpPr/>
            <p:nvPr/>
          </p:nvSpPr>
          <p:spPr>
            <a:xfrm rot="5402099">
              <a:off x="5580998" y="164548"/>
              <a:ext cx="833681" cy="2371916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vert270" wrap="square" lIns="108000" tIns="0" rIns="36000" bIns="0" numCol="1" spcCol="1270" anchor="ctr" anchorCtr="0">
              <a:noAutofit/>
            </a:bodyPr>
            <a:lstStyle/>
            <a:p>
              <a:pPr marL="273050" indent="-4763"/>
              <a:r>
                <a:rPr lang="en-US" sz="1600">
                  <a:effectLst/>
                </a:rPr>
                <a:t>Menjadikan produk</a:t>
              </a:r>
              <a:r>
                <a:rPr lang="id-ID" sz="1600">
                  <a:effectLst/>
                </a:rPr>
                <a:t>  </a:t>
              </a:r>
              <a:r>
                <a:rPr lang="en-US" sz="1600">
                  <a:effectLst/>
                </a:rPr>
                <a:t>perkebunan sesuai dengan SNI </a:t>
              </a:r>
              <a:endParaRPr lang="en-GB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4811670" y="933000"/>
              <a:ext cx="256416" cy="224130"/>
            </a:xfrm>
            <a:prstGeom prst="ellipse">
              <a:avLst/>
            </a:prstGeom>
            <a:solidFill>
              <a:srgbClr val="FFC0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600" b="1">
                  <a:solidFill>
                    <a:schemeClr val="bg1"/>
                  </a:solidFill>
                  <a:latin typeface="Candara" pitchFamily="34" charset="0"/>
                </a:rPr>
                <a:t>3</a:t>
              </a:r>
              <a:endParaRPr lang="id-ID" sz="1600" b="1" dirty="0">
                <a:solidFill>
                  <a:schemeClr val="bg1"/>
                </a:solidFill>
                <a:latin typeface="Candara" pitchFamily="34" charset="0"/>
              </a:endParaRPr>
            </a:p>
          </p:txBody>
        </p:sp>
      </p:grpSp>
      <p:sp>
        <p:nvSpPr>
          <p:cNvPr id="170" name="Rounded Rectangle 169"/>
          <p:cNvSpPr/>
          <p:nvPr/>
        </p:nvSpPr>
        <p:spPr>
          <a:xfrm>
            <a:off x="2286000" y="1708601"/>
            <a:ext cx="7772400" cy="1362603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FF0000"/>
              </a:solidFill>
            </a:endParaRPr>
          </a:p>
        </p:txBody>
      </p:sp>
      <p:sp>
        <p:nvSpPr>
          <p:cNvPr id="303" name="Rounded Rectangle 6"/>
          <p:cNvSpPr/>
          <p:nvPr/>
        </p:nvSpPr>
        <p:spPr>
          <a:xfrm rot="5402099">
            <a:off x="7651399" y="652887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produk ber SNI 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557667" y="5795781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d-ID" b="1" smtClean="0">
                <a:effectLst/>
              </a:rPr>
              <a:t>Misi 3:</a:t>
            </a:r>
            <a:endParaRPr lang="id-ID" b="1" dirty="0" smtClean="0">
              <a:effectLst/>
            </a:endParaRPr>
          </a:p>
          <a:p>
            <a:pPr marL="177800" indent="-177800" algn="ctr"/>
            <a:r>
              <a:rPr lang="en-US" b="1">
                <a:effectLst/>
              </a:rPr>
              <a:t>Meningkatkan kualitas produk</a:t>
            </a:r>
            <a:endParaRPr lang="en-GB" b="1" dirty="0" smtClean="0"/>
          </a:p>
        </p:txBody>
      </p:sp>
      <p:sp>
        <p:nvSpPr>
          <p:cNvPr id="60" name="Rounded Rectangle 59"/>
          <p:cNvSpPr/>
          <p:nvPr/>
        </p:nvSpPr>
        <p:spPr>
          <a:xfrm>
            <a:off x="7086600" y="1143000"/>
            <a:ext cx="1828800" cy="457200"/>
          </a:xfrm>
          <a:prstGeom prst="roundRect">
            <a:avLst/>
          </a:prstGeom>
          <a:solidFill>
            <a:srgbClr val="CD678B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>
                <a:solidFill>
                  <a:schemeClr val="bg2"/>
                </a:solidFill>
                <a:latin typeface="Candara" pitchFamily="34" charset="0"/>
              </a:rPr>
              <a:t>SASARAN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3048000" y="1175201"/>
            <a:ext cx="1828800" cy="457200"/>
          </a:xfrm>
          <a:prstGeom prst="roundRect">
            <a:avLst/>
          </a:prstGeom>
          <a:solidFill>
            <a:srgbClr val="CD678B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solidFill>
                  <a:schemeClr val="bg2"/>
                </a:solidFill>
                <a:latin typeface="Candara" pitchFamily="34" charset="0"/>
              </a:rPr>
              <a:t>TUJUAN</a:t>
            </a:r>
            <a:endParaRPr lang="id-ID" sz="1600" dirty="0">
              <a:solidFill>
                <a:schemeClr val="bg2"/>
              </a:solidFill>
              <a:latin typeface="Candara" pitchFamily="34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5410200" y="4638257"/>
            <a:ext cx="766936" cy="4726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b="1"/>
          </a:p>
        </p:txBody>
      </p:sp>
      <p:grpSp>
        <p:nvGrpSpPr>
          <p:cNvPr id="32" name="Group 31"/>
          <p:cNvGrpSpPr/>
          <p:nvPr/>
        </p:nvGrpSpPr>
        <p:grpSpPr>
          <a:xfrm>
            <a:off x="2590800" y="4333456"/>
            <a:ext cx="2819727" cy="1076744"/>
            <a:chOff x="4811670" y="933000"/>
            <a:chExt cx="2372127" cy="834346"/>
          </a:xfrm>
        </p:grpSpPr>
        <p:sp>
          <p:nvSpPr>
            <p:cNvPr id="33" name="Rounded Rectangle 6"/>
            <p:cNvSpPr/>
            <p:nvPr/>
          </p:nvSpPr>
          <p:spPr>
            <a:xfrm rot="5402099">
              <a:off x="5580998" y="164548"/>
              <a:ext cx="833681" cy="2371916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vert270" wrap="square" lIns="108000" tIns="0" rIns="36000" bIns="0" numCol="1" spcCol="1270" anchor="ctr" anchorCtr="0">
              <a:noAutofit/>
            </a:bodyPr>
            <a:lstStyle/>
            <a:p>
              <a:pPr marL="273050" indent="-4763"/>
              <a:r>
                <a:rPr lang="en-US" sz="1600">
                  <a:effectLst/>
                </a:rPr>
                <a:t>Menjadikan produk</a:t>
              </a:r>
              <a:r>
                <a:rPr lang="id-ID" sz="1600">
                  <a:effectLst/>
                </a:rPr>
                <a:t>  </a:t>
              </a:r>
              <a:r>
                <a:rPr lang="en-US" sz="1600">
                  <a:effectLst/>
                </a:rPr>
                <a:t>perkebunan sesuai dengan standar internasional</a:t>
              </a:r>
              <a:endParaRPr lang="en-GB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34" name="Oval 33"/>
            <p:cNvSpPr/>
            <p:nvPr/>
          </p:nvSpPr>
          <p:spPr>
            <a:xfrm>
              <a:off x="4811670" y="933000"/>
              <a:ext cx="256416" cy="224130"/>
            </a:xfrm>
            <a:prstGeom prst="ellipse">
              <a:avLst/>
            </a:prstGeom>
            <a:solidFill>
              <a:srgbClr val="FFC0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600" b="1">
                  <a:solidFill>
                    <a:schemeClr val="bg1"/>
                  </a:solidFill>
                  <a:latin typeface="Candara" pitchFamily="34" charset="0"/>
                </a:rPr>
                <a:t>3</a:t>
              </a:r>
              <a:endParaRPr lang="id-ID" sz="1600" b="1" dirty="0">
                <a:solidFill>
                  <a:schemeClr val="bg1"/>
                </a:solidFill>
                <a:latin typeface="Candara" pitchFamily="34" charset="0"/>
              </a:endParaRPr>
            </a:p>
          </p:txBody>
        </p:sp>
      </p:grpSp>
      <p:sp>
        <p:nvSpPr>
          <p:cNvPr id="35" name="Rounded Rectangle 34"/>
          <p:cNvSpPr/>
          <p:nvPr/>
        </p:nvSpPr>
        <p:spPr>
          <a:xfrm>
            <a:off x="2286000" y="4202779"/>
            <a:ext cx="7772400" cy="1593002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FF0000"/>
              </a:solidFill>
            </a:endParaRPr>
          </a:p>
        </p:txBody>
      </p:sp>
      <p:sp>
        <p:nvSpPr>
          <p:cNvPr id="36" name="Rounded Rectangle 6"/>
          <p:cNvSpPr/>
          <p:nvPr/>
        </p:nvSpPr>
        <p:spPr>
          <a:xfrm rot="5402099">
            <a:off x="7651397" y="3276627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produk berstandar ISPO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04196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514600" y="304800"/>
            <a:ext cx="7488832" cy="64463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dirty="0"/>
              <a:t>Indikator Kinerja Sasaran</a:t>
            </a:r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5091546" y="2132401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solidFill>
                  <a:schemeClr val="tx1"/>
                </a:solidFill>
                <a:effectLst/>
              </a:rPr>
              <a:t>Rata-rata ton/ha per tahun</a:t>
            </a:r>
            <a:endParaRPr lang="en-GB" sz="160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69698" y="1345125"/>
            <a:ext cx="1294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Sasaran</a:t>
            </a:r>
            <a:endParaRPr lang="id-ID" b="1" dirty="0">
              <a:effectLst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65357" y="1332799"/>
            <a:ext cx="1599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Indikator</a:t>
            </a:r>
            <a:endParaRPr lang="id-ID" b="1" dirty="0">
              <a:effectLst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885423" y="1345125"/>
            <a:ext cx="1977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Target Kinerja</a:t>
            </a:r>
            <a:endParaRPr lang="en-GB" b="1" dirty="0" smtClean="0">
              <a:effectLst/>
            </a:endParaRPr>
          </a:p>
          <a:p>
            <a:pPr algn="ctr"/>
            <a:r>
              <a:rPr lang="en-GB" b="1" dirty="0" smtClean="0">
                <a:effectLst/>
              </a:rPr>
              <a:t>(</a:t>
            </a:r>
            <a:r>
              <a:rPr lang="id-ID" b="1" dirty="0" smtClean="0">
                <a:effectLst/>
              </a:rPr>
              <a:t>akhir tahun ke-5</a:t>
            </a:r>
            <a:r>
              <a:rPr lang="en-GB" b="1" dirty="0" smtClean="0">
                <a:effectLst/>
              </a:rPr>
              <a:t>) </a:t>
            </a:r>
            <a:endParaRPr lang="id-ID" b="1" dirty="0">
              <a:effectLst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091546" y="2899257"/>
            <a:ext cx="3276600" cy="7480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solidFill>
                  <a:schemeClr val="tx1"/>
                </a:solidFill>
                <a:effectLst/>
              </a:rPr>
              <a:t>Rata-rata ton/ha per tahun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091546" y="3733800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solidFill>
                  <a:schemeClr val="tx1"/>
                </a:solidFill>
                <a:effectLst/>
              </a:rPr>
              <a:t>Rata-rata ton/ha per tahun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40995" y="1343055"/>
            <a:ext cx="173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Kondisi Awal </a:t>
            </a:r>
          </a:p>
          <a:p>
            <a:pPr algn="ctr"/>
            <a:r>
              <a:rPr lang="id-ID" b="1" dirty="0" smtClean="0">
                <a:effectLst/>
              </a:rPr>
              <a:t>Kinerja</a:t>
            </a:r>
            <a:endParaRPr lang="en-GB" b="1" dirty="0" smtClean="0">
              <a:effectLst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666075" y="2132402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8666075" y="2895600"/>
            <a:ext cx="1313118" cy="75170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8669082" y="3733800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0227314" y="2148551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0217380" y="2912952"/>
            <a:ext cx="1313118" cy="7152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0220387" y="3749950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ounded Rectangle 6"/>
          <p:cNvSpPr/>
          <p:nvPr/>
        </p:nvSpPr>
        <p:spPr>
          <a:xfrm rot="5402099">
            <a:off x="2736926" y="830238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Meningkatnya produktivitas Kelapa Sawit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2" name="Rounded Rectangle 6"/>
          <p:cNvSpPr/>
          <p:nvPr/>
        </p:nvSpPr>
        <p:spPr>
          <a:xfrm rot="5402099">
            <a:off x="2757710" y="1607735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Meningkatnya produktivitas </a:t>
            </a:r>
            <a:r>
              <a:rPr lang="id-ID" sz="1400" smtClean="0">
                <a:effectLst/>
              </a:rPr>
              <a:t>lada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3" name="Rounded Rectangle 6"/>
          <p:cNvSpPr/>
          <p:nvPr/>
        </p:nvSpPr>
        <p:spPr>
          <a:xfrm rot="5402099">
            <a:off x="2757710" y="2369735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Meningkatnya produktivitas </a:t>
            </a:r>
            <a:r>
              <a:rPr lang="id-ID" sz="1400" smtClean="0">
                <a:effectLst/>
              </a:rPr>
              <a:t>kakao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4" name="Rounded Rectangle 6"/>
          <p:cNvSpPr/>
          <p:nvPr/>
        </p:nvSpPr>
        <p:spPr>
          <a:xfrm rot="5402099">
            <a:off x="2771134" y="3131735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Meningkatnya produktivitas </a:t>
            </a:r>
            <a:r>
              <a:rPr lang="id-ID" sz="1400" smtClean="0">
                <a:effectLst/>
              </a:rPr>
              <a:t>kelapa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8" name="Rounded Rectangle 6"/>
          <p:cNvSpPr/>
          <p:nvPr/>
        </p:nvSpPr>
        <p:spPr>
          <a:xfrm rot="5402099">
            <a:off x="2757710" y="3893735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Meningkatnya produktivitas </a:t>
            </a:r>
            <a:r>
              <a:rPr lang="id-ID" sz="1400" smtClean="0">
                <a:effectLst/>
              </a:rPr>
              <a:t>karet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105400" y="4522466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solidFill>
                  <a:schemeClr val="tx1"/>
                </a:solidFill>
                <a:effectLst/>
              </a:rPr>
              <a:t>Rata-rata ton/ha per tahun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8682936" y="4522466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10234241" y="4538616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5105400" y="5297017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solidFill>
                  <a:schemeClr val="tx1"/>
                </a:solidFill>
                <a:effectLst/>
              </a:rPr>
              <a:t>Rata-rata ton/ha per tahun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8682936" y="5297017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10234241" y="5313167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02863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514600" y="304800"/>
            <a:ext cx="7488832" cy="64463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dirty="0"/>
              <a:t>Indikator Kinerja Sasaran</a:t>
            </a:r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5091546" y="2132401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solidFill>
                  <a:schemeClr val="tx1"/>
                </a:solidFill>
                <a:effectLst/>
              </a:rPr>
              <a:t>Luas kebun (hektar)</a:t>
            </a:r>
            <a:endParaRPr lang="en-GB" sz="160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69698" y="1345125"/>
            <a:ext cx="1294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Sasaran</a:t>
            </a:r>
            <a:endParaRPr lang="id-ID" b="1" dirty="0">
              <a:effectLst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65357" y="1332799"/>
            <a:ext cx="1599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Indikator</a:t>
            </a:r>
            <a:endParaRPr lang="id-ID" b="1" dirty="0">
              <a:effectLst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885423" y="1345125"/>
            <a:ext cx="1977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Target Kinerja</a:t>
            </a:r>
            <a:endParaRPr lang="en-GB" b="1" dirty="0" smtClean="0">
              <a:effectLst/>
            </a:endParaRPr>
          </a:p>
          <a:p>
            <a:pPr algn="ctr"/>
            <a:r>
              <a:rPr lang="en-GB" b="1" dirty="0" smtClean="0">
                <a:effectLst/>
              </a:rPr>
              <a:t>(</a:t>
            </a:r>
            <a:r>
              <a:rPr lang="id-ID" b="1" dirty="0" smtClean="0">
                <a:effectLst/>
              </a:rPr>
              <a:t>akhir tahun ke-5</a:t>
            </a:r>
            <a:r>
              <a:rPr lang="en-GB" b="1" dirty="0" smtClean="0">
                <a:effectLst/>
              </a:rPr>
              <a:t>) </a:t>
            </a:r>
            <a:endParaRPr lang="id-ID" b="1" dirty="0">
              <a:effectLst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091546" y="2899257"/>
            <a:ext cx="3276600" cy="7480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solidFill>
                  <a:schemeClr val="tx1"/>
                </a:solidFill>
                <a:effectLst/>
              </a:rPr>
              <a:t>Luas kebun (hektar)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091546" y="3733800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solidFill>
                  <a:schemeClr val="tx1"/>
                </a:solidFill>
                <a:effectLst/>
              </a:rPr>
              <a:t>Luas kebun (hektar)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40995" y="1343055"/>
            <a:ext cx="173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Kondisi Awal </a:t>
            </a:r>
          </a:p>
          <a:p>
            <a:pPr algn="ctr"/>
            <a:r>
              <a:rPr lang="id-ID" b="1" dirty="0" smtClean="0">
                <a:effectLst/>
              </a:rPr>
              <a:t>Kinerja</a:t>
            </a:r>
            <a:endParaRPr lang="en-GB" b="1" dirty="0" smtClean="0">
              <a:effectLst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666075" y="2132402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8666075" y="2895600"/>
            <a:ext cx="1313118" cy="75170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8669082" y="3733800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0227314" y="2148551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0217380" y="2912952"/>
            <a:ext cx="1313118" cy="7152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0220387" y="3749950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105400" y="4522466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solidFill>
                  <a:schemeClr val="tx1"/>
                </a:solidFill>
                <a:effectLst/>
              </a:rPr>
              <a:t>Luas kebun (hektar)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8682936" y="4522466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10234241" y="4538616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5105400" y="5297017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solidFill>
                  <a:schemeClr val="tx1"/>
                </a:solidFill>
                <a:effectLst/>
              </a:rPr>
              <a:t>Luas kebun (hektar)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8682936" y="5297017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10234241" y="5313167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ounded Rectangle 6"/>
          <p:cNvSpPr/>
          <p:nvPr/>
        </p:nvSpPr>
        <p:spPr>
          <a:xfrm rot="5402099">
            <a:off x="2802685" y="784486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 smtClean="0">
                <a:effectLst/>
              </a:rPr>
              <a:t>Terbangunnya kebun Kelapa </a:t>
            </a:r>
            <a:r>
              <a:rPr lang="id-ID" sz="1400">
                <a:effectLst/>
              </a:rPr>
              <a:t>Sawit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9" name="Rounded Rectangle 6"/>
          <p:cNvSpPr/>
          <p:nvPr/>
        </p:nvSpPr>
        <p:spPr>
          <a:xfrm rot="5402099">
            <a:off x="2803113" y="1573100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Terbangunnya kebun </a:t>
            </a:r>
            <a:r>
              <a:rPr lang="id-ID" sz="1400" smtClean="0">
                <a:effectLst/>
              </a:rPr>
              <a:t>lada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0" name="Rounded Rectangle 6"/>
          <p:cNvSpPr/>
          <p:nvPr/>
        </p:nvSpPr>
        <p:spPr>
          <a:xfrm rot="5402099">
            <a:off x="2803113" y="2348955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Terbangunnya kebun </a:t>
            </a:r>
            <a:r>
              <a:rPr lang="id-ID" sz="1400" smtClean="0">
                <a:effectLst/>
              </a:rPr>
              <a:t>kakao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1" name="Rounded Rectangle 6"/>
          <p:cNvSpPr/>
          <p:nvPr/>
        </p:nvSpPr>
        <p:spPr>
          <a:xfrm rot="5402099">
            <a:off x="2816537" y="3131735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Terbangunnya kebun </a:t>
            </a:r>
            <a:r>
              <a:rPr lang="id-ID" sz="1400" smtClean="0">
                <a:effectLst/>
              </a:rPr>
              <a:t>Kelapa kelapa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5" name="Rounded Rectangle 6"/>
          <p:cNvSpPr/>
          <p:nvPr/>
        </p:nvSpPr>
        <p:spPr>
          <a:xfrm rot="5402099">
            <a:off x="2803113" y="3943366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Terbangunnya kebun </a:t>
            </a:r>
            <a:r>
              <a:rPr lang="id-ID" sz="1400" smtClean="0">
                <a:effectLst/>
              </a:rPr>
              <a:t>karet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09471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514600" y="304800"/>
            <a:ext cx="7488832" cy="64463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dirty="0"/>
              <a:t>Indikator Kinerja Sasaran</a:t>
            </a:r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5091546" y="2132401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effectLst/>
              </a:rPr>
              <a:t>Persentase (minyak goreng/total CPO)</a:t>
            </a:r>
            <a:endParaRPr lang="en-GB" sz="160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69698" y="1345125"/>
            <a:ext cx="1294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Sasaran</a:t>
            </a:r>
            <a:endParaRPr lang="id-ID" b="1" dirty="0">
              <a:effectLst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65357" y="1332799"/>
            <a:ext cx="1599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Indikator</a:t>
            </a:r>
            <a:endParaRPr lang="id-ID" b="1" dirty="0">
              <a:effectLst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885423" y="1345125"/>
            <a:ext cx="1977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Target Kinerja</a:t>
            </a:r>
            <a:endParaRPr lang="en-GB" b="1" dirty="0" smtClean="0">
              <a:effectLst/>
            </a:endParaRPr>
          </a:p>
          <a:p>
            <a:pPr algn="ctr"/>
            <a:r>
              <a:rPr lang="en-GB" b="1" dirty="0" smtClean="0">
                <a:effectLst/>
              </a:rPr>
              <a:t>(</a:t>
            </a:r>
            <a:r>
              <a:rPr lang="id-ID" b="1" dirty="0" smtClean="0">
                <a:effectLst/>
              </a:rPr>
              <a:t>akhir tahun ke-5</a:t>
            </a:r>
            <a:r>
              <a:rPr lang="en-GB" b="1" dirty="0" smtClean="0">
                <a:effectLst/>
              </a:rPr>
              <a:t>) </a:t>
            </a:r>
            <a:endParaRPr lang="id-ID" b="1" dirty="0">
              <a:effectLst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091546" y="2899257"/>
            <a:ext cx="3276600" cy="7480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effectLst/>
              </a:rPr>
              <a:t>Persentase (</a:t>
            </a:r>
            <a:r>
              <a:rPr lang="id-ID" sz="1600" i="1">
                <a:effectLst/>
              </a:rPr>
              <a:t>SIR Sheet</a:t>
            </a:r>
            <a:r>
              <a:rPr lang="id-ID" sz="1600">
                <a:effectLst/>
              </a:rPr>
              <a:t> /total</a:t>
            </a:r>
            <a:r>
              <a:rPr lang="id-ID" sz="1600" i="1">
                <a:effectLst/>
              </a:rPr>
              <a:t> Lump</a:t>
            </a:r>
            <a:r>
              <a:rPr lang="id-ID" sz="1600">
                <a:effectLst/>
              </a:rPr>
              <a:t>)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5091546" y="3733800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effectLst/>
              </a:rPr>
              <a:t>Persentase (</a:t>
            </a:r>
            <a:r>
              <a:rPr lang="id-ID" sz="1600" i="1">
                <a:effectLst/>
              </a:rPr>
              <a:t>Fermentasi kakao</a:t>
            </a:r>
            <a:r>
              <a:rPr lang="id-ID" sz="1600">
                <a:effectLst/>
              </a:rPr>
              <a:t>/</a:t>
            </a:r>
            <a:r>
              <a:rPr lang="id-ID" sz="1600" i="1">
                <a:effectLst/>
              </a:rPr>
              <a:t>total kakao</a:t>
            </a:r>
            <a:r>
              <a:rPr lang="id-ID" sz="1600">
                <a:effectLst/>
              </a:rPr>
              <a:t>)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40995" y="1343055"/>
            <a:ext cx="173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Kondisi Awal </a:t>
            </a:r>
          </a:p>
          <a:p>
            <a:pPr algn="ctr"/>
            <a:r>
              <a:rPr lang="id-ID" b="1" dirty="0" smtClean="0">
                <a:effectLst/>
              </a:rPr>
              <a:t>Kinerja</a:t>
            </a:r>
            <a:endParaRPr lang="en-GB" b="1" dirty="0" smtClean="0">
              <a:effectLst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666075" y="2132402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8666075" y="2895600"/>
            <a:ext cx="1313118" cy="75170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8669082" y="3733800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0227314" y="2148551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0217380" y="2912952"/>
            <a:ext cx="1313118" cy="7152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10220387" y="3749950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5105400" y="4522466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8682936" y="4522466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10234241" y="4538616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5105400" y="5297017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Rounded Rectangle 43"/>
          <p:cNvSpPr/>
          <p:nvPr/>
        </p:nvSpPr>
        <p:spPr>
          <a:xfrm>
            <a:off x="8682936" y="5297017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Rounded Rectangle 44"/>
          <p:cNvSpPr/>
          <p:nvPr/>
        </p:nvSpPr>
        <p:spPr>
          <a:xfrm>
            <a:off x="10234241" y="5313167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ounded Rectangle 6"/>
          <p:cNvSpPr/>
          <p:nvPr/>
        </p:nvSpPr>
        <p:spPr>
          <a:xfrm rot="5402099">
            <a:off x="2788404" y="775263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pengolahan CPO menjadi minyak goreng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ounded Rectangle 6"/>
          <p:cNvSpPr/>
          <p:nvPr/>
        </p:nvSpPr>
        <p:spPr>
          <a:xfrm rot="5402099">
            <a:off x="2788832" y="1545390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pengolahan Lump menjadi SIR Sheet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Rounded Rectangle 6"/>
          <p:cNvSpPr/>
          <p:nvPr/>
        </p:nvSpPr>
        <p:spPr>
          <a:xfrm rot="5402099">
            <a:off x="2788832" y="2381948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produk kakao yang sudah difermentasi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6" name="Rounded Rectangle 6"/>
          <p:cNvSpPr/>
          <p:nvPr/>
        </p:nvSpPr>
        <p:spPr>
          <a:xfrm rot="5402099">
            <a:off x="2788404" y="3200166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pengolahan lada menjadi bubuk lada, balsem, dan saos lada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8" name="Rounded Rectangle 6"/>
          <p:cNvSpPr/>
          <p:nvPr/>
        </p:nvSpPr>
        <p:spPr>
          <a:xfrm rot="5402099">
            <a:off x="2788832" y="4011020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pengolahan kelapa menjadi VCO dan nata the coco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2" name="Rounded Rectangle 6"/>
          <p:cNvSpPr/>
          <p:nvPr/>
        </p:nvSpPr>
        <p:spPr>
          <a:xfrm rot="5402099">
            <a:off x="2788404" y="1586116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pengolahan Lump menjadi SIR Sheet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96882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514600" y="304800"/>
            <a:ext cx="7488832" cy="64463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dirty="0"/>
              <a:t>Indikator Kinerja Sasaran</a:t>
            </a:r>
            <a:endParaRPr lang="en-US" dirty="0"/>
          </a:p>
        </p:txBody>
      </p:sp>
      <p:sp>
        <p:nvSpPr>
          <p:cNvPr id="25" name="Rounded Rectangle 24"/>
          <p:cNvSpPr/>
          <p:nvPr/>
        </p:nvSpPr>
        <p:spPr>
          <a:xfrm>
            <a:off x="5091546" y="2132401"/>
            <a:ext cx="3276600" cy="702176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effectLst/>
              </a:rPr>
              <a:t>Persentase (</a:t>
            </a:r>
            <a:r>
              <a:rPr lang="id-ID" sz="1600" i="1">
                <a:effectLst/>
              </a:rPr>
              <a:t>produk berSNI</a:t>
            </a:r>
            <a:r>
              <a:rPr lang="id-ID" sz="1600">
                <a:effectLst/>
              </a:rPr>
              <a:t>/</a:t>
            </a:r>
            <a:r>
              <a:rPr lang="id-ID" sz="1600" i="1">
                <a:effectLst/>
              </a:rPr>
              <a:t>total produk</a:t>
            </a:r>
            <a:r>
              <a:rPr lang="id-ID" sz="1600">
                <a:effectLst/>
              </a:rPr>
              <a:t>)</a:t>
            </a:r>
            <a:endParaRPr lang="en-GB" sz="160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669698" y="1345125"/>
            <a:ext cx="1294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Sasaran</a:t>
            </a:r>
            <a:endParaRPr lang="id-ID" b="1" dirty="0">
              <a:effectLst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65357" y="1332799"/>
            <a:ext cx="1599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Indikator</a:t>
            </a:r>
            <a:endParaRPr lang="id-ID" b="1" dirty="0">
              <a:effectLst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9885423" y="1345125"/>
            <a:ext cx="19770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Target Kinerja</a:t>
            </a:r>
            <a:endParaRPr lang="en-GB" b="1" dirty="0" smtClean="0">
              <a:effectLst/>
            </a:endParaRPr>
          </a:p>
          <a:p>
            <a:pPr algn="ctr"/>
            <a:r>
              <a:rPr lang="en-GB" b="1" dirty="0" smtClean="0">
                <a:effectLst/>
              </a:rPr>
              <a:t>(</a:t>
            </a:r>
            <a:r>
              <a:rPr lang="id-ID" b="1" dirty="0" smtClean="0">
                <a:effectLst/>
              </a:rPr>
              <a:t>akhir tahun ke-5</a:t>
            </a:r>
            <a:r>
              <a:rPr lang="en-GB" b="1" dirty="0" smtClean="0">
                <a:effectLst/>
              </a:rPr>
              <a:t>) </a:t>
            </a:r>
            <a:endParaRPr lang="id-ID" b="1" dirty="0">
              <a:effectLst/>
            </a:endParaRPr>
          </a:p>
        </p:txBody>
      </p:sp>
      <p:sp>
        <p:nvSpPr>
          <p:cNvPr id="23" name="Rounded Rectangle 22"/>
          <p:cNvSpPr/>
          <p:nvPr/>
        </p:nvSpPr>
        <p:spPr>
          <a:xfrm>
            <a:off x="5091546" y="2899257"/>
            <a:ext cx="3276600" cy="748053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600">
                <a:effectLst/>
              </a:rPr>
              <a:t>Persentase (</a:t>
            </a:r>
            <a:r>
              <a:rPr lang="id-ID" sz="1600" i="1">
                <a:effectLst/>
              </a:rPr>
              <a:t>perusahaan sawit berISPO</a:t>
            </a:r>
            <a:r>
              <a:rPr lang="id-ID" sz="1600">
                <a:effectLst/>
              </a:rPr>
              <a:t>/</a:t>
            </a:r>
            <a:r>
              <a:rPr lang="id-ID" sz="1600" i="1">
                <a:effectLst/>
              </a:rPr>
              <a:t>total perusahaan sawit</a:t>
            </a:r>
            <a:r>
              <a:rPr lang="id-ID" sz="1600">
                <a:effectLst/>
              </a:rPr>
              <a:t>)</a:t>
            </a:r>
            <a:r>
              <a:rPr lang="id-ID" sz="1600" smtClean="0">
                <a:effectLst/>
              </a:rPr>
              <a:t>)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8440995" y="1343055"/>
            <a:ext cx="1736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>
                <a:effectLst/>
              </a:rPr>
              <a:t>Kondisi Awal </a:t>
            </a:r>
          </a:p>
          <a:p>
            <a:pPr algn="ctr"/>
            <a:r>
              <a:rPr lang="id-ID" b="1" dirty="0" smtClean="0">
                <a:effectLst/>
              </a:rPr>
              <a:t>Kinerja</a:t>
            </a:r>
            <a:endParaRPr lang="en-GB" b="1" dirty="0" smtClean="0">
              <a:effectLst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666075" y="2132402"/>
            <a:ext cx="1313118" cy="702176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8666075" y="2895600"/>
            <a:ext cx="1313118" cy="751709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10227314" y="2148551"/>
            <a:ext cx="1313118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10217380" y="2912952"/>
            <a:ext cx="1313118" cy="7152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ounded Rectangle 6"/>
          <p:cNvSpPr/>
          <p:nvPr/>
        </p:nvSpPr>
        <p:spPr>
          <a:xfrm rot="5402099">
            <a:off x="2802685" y="784487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produk ber SNI 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Rounded Rectangle 6"/>
          <p:cNvSpPr/>
          <p:nvPr/>
        </p:nvSpPr>
        <p:spPr>
          <a:xfrm rot="5402099">
            <a:off x="2816539" y="1581947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15240">
              <a:lnSpc>
                <a:spcPct val="115000"/>
              </a:lnSpc>
              <a:spcAft>
                <a:spcPts val="0"/>
              </a:spcAft>
              <a:tabLst>
                <a:tab pos="1977390" algn="l"/>
              </a:tabLst>
            </a:pPr>
            <a:r>
              <a:rPr lang="id-ID" sz="1400">
                <a:effectLst/>
              </a:rPr>
              <a:t>Meningkatnya produk berstandar ISPO</a:t>
            </a:r>
            <a:endParaRPr lang="id-ID" sz="140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60269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514600" y="304800"/>
            <a:ext cx="7488832" cy="64463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smtClean="0"/>
              <a:t>Penajaman Indikator </a:t>
            </a:r>
            <a:r>
              <a:rPr lang="id-ID" dirty="0"/>
              <a:t>Kinerja Sasaran</a:t>
            </a:r>
            <a:endParaRPr lang="en-US" dirty="0"/>
          </a:p>
        </p:txBody>
      </p:sp>
      <p:sp>
        <p:nvSpPr>
          <p:cNvPr id="55" name="Rounded Rectangle 54"/>
          <p:cNvSpPr/>
          <p:nvPr/>
        </p:nvSpPr>
        <p:spPr>
          <a:xfrm>
            <a:off x="6902544" y="2358689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898845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6901852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835210" y="2358690"/>
            <a:ext cx="1102195" cy="6680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841445" y="3087485"/>
            <a:ext cx="1102195" cy="7152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830597" y="3847382"/>
            <a:ext cx="1102195" cy="6680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8720139" y="2358689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716440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719447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801975" y="235869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808210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811217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0586291" y="2361870"/>
            <a:ext cx="1102195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0582592" y="3090666"/>
            <a:ext cx="1102195" cy="7152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0585599" y="3850563"/>
            <a:ext cx="1102195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9629166" y="2358689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9625467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9628474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6021325" y="236187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017626" y="3090666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020633" y="3850563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Rounded Rectangle 61"/>
          <p:cNvSpPr/>
          <p:nvPr/>
        </p:nvSpPr>
        <p:spPr>
          <a:xfrm>
            <a:off x="2895600" y="2333184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Rata-rata ton/ha per tahun</a:t>
            </a:r>
            <a:endParaRPr lang="en-GB" sz="1200" dirty="0" smtClean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2895600" y="3102125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Rata-rata ton/ha per tahun</a:t>
            </a:r>
            <a:endParaRPr lang="en-GB" sz="12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2895600" y="3865308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Rata-rata ton/ha per tahun</a:t>
            </a:r>
            <a:endParaRPr lang="en-GB" sz="12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" name="Rounded Rectangle 6"/>
          <p:cNvSpPr/>
          <p:nvPr/>
        </p:nvSpPr>
        <p:spPr>
          <a:xfrm>
            <a:off x="796784" y="2344582"/>
            <a:ext cx="1994906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produktivitas Kelapa Sawit</a:t>
            </a:r>
            <a:endParaRPr lang="en-GB" sz="12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66" name="Rounded Rectangle 6"/>
          <p:cNvSpPr/>
          <p:nvPr/>
        </p:nvSpPr>
        <p:spPr>
          <a:xfrm>
            <a:off x="796784" y="3120593"/>
            <a:ext cx="1994906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produktivitas </a:t>
            </a:r>
            <a:r>
              <a:rPr lang="id-ID" sz="1200" smtClean="0">
                <a:effectLst/>
              </a:rPr>
              <a:t>lada</a:t>
            </a:r>
            <a:endParaRPr lang="en-GB" sz="12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67" name="Rounded Rectangle 6"/>
          <p:cNvSpPr/>
          <p:nvPr/>
        </p:nvSpPr>
        <p:spPr>
          <a:xfrm>
            <a:off x="796784" y="3881428"/>
            <a:ext cx="1994906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produktivitas </a:t>
            </a:r>
            <a:r>
              <a:rPr lang="id-ID" sz="1200" smtClean="0">
                <a:effectLst/>
              </a:rPr>
              <a:t>kakao</a:t>
            </a:r>
            <a:endParaRPr lang="en-GB" sz="12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68" name="Rounded Rectangle 6"/>
          <p:cNvSpPr/>
          <p:nvPr/>
        </p:nvSpPr>
        <p:spPr>
          <a:xfrm>
            <a:off x="796784" y="4639461"/>
            <a:ext cx="1994906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produktivitas </a:t>
            </a:r>
            <a:r>
              <a:rPr lang="id-ID" sz="1200" smtClean="0">
                <a:effectLst/>
              </a:rPr>
              <a:t>kelapa</a:t>
            </a:r>
            <a:endParaRPr lang="en-GB" sz="12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69" name="Rounded Rectangle 6"/>
          <p:cNvSpPr/>
          <p:nvPr/>
        </p:nvSpPr>
        <p:spPr>
          <a:xfrm>
            <a:off x="796784" y="5383869"/>
            <a:ext cx="1994906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produktivitas </a:t>
            </a:r>
            <a:r>
              <a:rPr lang="id-ID" sz="1200" smtClean="0">
                <a:effectLst/>
              </a:rPr>
              <a:t>karet</a:t>
            </a:r>
            <a:endParaRPr lang="en-GB" sz="12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2895600" y="4612409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Rata-rata ton/ha per tahun</a:t>
            </a:r>
            <a:endParaRPr lang="en-GB" sz="12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2895600" y="5373105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Rata-rata ton/ha per tahun</a:t>
            </a:r>
            <a:endParaRPr lang="en-GB" sz="12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6907850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6903237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Rounded Rectangle 75"/>
          <p:cNvSpPr/>
          <p:nvPr/>
        </p:nvSpPr>
        <p:spPr>
          <a:xfrm>
            <a:off x="4836595" y="4562254"/>
            <a:ext cx="1102195" cy="7152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4831982" y="5318760"/>
            <a:ext cx="1102195" cy="6680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8725445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8720832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7817215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7812602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10591597" y="4565435"/>
            <a:ext cx="1102195" cy="7152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10586984" y="5321941"/>
            <a:ext cx="1102195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9634472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9629859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6026631" y="456543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6022018" y="5321941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1160820" y="1883239"/>
            <a:ext cx="1294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Sasaran</a:t>
            </a:r>
            <a:endParaRPr lang="id-ID" b="1" dirty="0">
              <a:effectLst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3024363" y="1883239"/>
            <a:ext cx="1599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Indikator</a:t>
            </a:r>
            <a:endParaRPr lang="id-ID" b="1" dirty="0">
              <a:effectLst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10075894" y="1744739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Target Kinerja</a:t>
            </a:r>
            <a:endParaRPr lang="en-GB" b="1" smtClean="0">
              <a:effectLst/>
            </a:endParaRPr>
          </a:p>
          <a:p>
            <a:pPr algn="ctr"/>
            <a:r>
              <a:rPr lang="en-GB" b="1" smtClean="0">
                <a:effectLst/>
              </a:rPr>
              <a:t>(</a:t>
            </a:r>
            <a:r>
              <a:rPr lang="en-GB" b="1" dirty="0" smtClean="0">
                <a:effectLst/>
              </a:rPr>
              <a:t>5 </a:t>
            </a:r>
            <a:r>
              <a:rPr lang="en-GB" b="1" dirty="0" err="1" smtClean="0">
                <a:effectLst/>
              </a:rPr>
              <a:t>tahun</a:t>
            </a:r>
            <a:r>
              <a:rPr lang="en-GB" b="1" dirty="0" smtClean="0">
                <a:effectLst/>
              </a:rPr>
              <a:t>) </a:t>
            </a:r>
            <a:endParaRPr lang="id-ID" b="1" dirty="0">
              <a:effectLst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4605714" y="1665584"/>
            <a:ext cx="1561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Kondisi Awal </a:t>
            </a:r>
          </a:p>
          <a:p>
            <a:pPr algn="ctr"/>
            <a:r>
              <a:rPr lang="id-ID" b="1" smtClean="0">
                <a:effectLst/>
              </a:rPr>
              <a:t>Kinerja</a:t>
            </a:r>
            <a:endParaRPr lang="en-GB" b="1" dirty="0" smtClean="0">
              <a:effectLst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6186206" y="1889808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T1</a:t>
            </a:r>
            <a:endParaRPr lang="id-ID" sz="1600"/>
          </a:p>
        </p:txBody>
      </p:sp>
      <p:sp>
        <p:nvSpPr>
          <p:cNvPr id="93" name="TextBox 92"/>
          <p:cNvSpPr txBox="1"/>
          <p:nvPr/>
        </p:nvSpPr>
        <p:spPr>
          <a:xfrm>
            <a:off x="7039526" y="1874420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T2</a:t>
            </a:r>
            <a:endParaRPr lang="id-ID" sz="1600"/>
          </a:p>
        </p:txBody>
      </p:sp>
      <p:sp>
        <p:nvSpPr>
          <p:cNvPr id="94" name="TextBox 93"/>
          <p:cNvSpPr txBox="1"/>
          <p:nvPr/>
        </p:nvSpPr>
        <p:spPr>
          <a:xfrm>
            <a:off x="7980197" y="1889807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T3</a:t>
            </a:r>
            <a:endParaRPr lang="id-ID" sz="1600"/>
          </a:p>
        </p:txBody>
      </p:sp>
      <p:sp>
        <p:nvSpPr>
          <p:cNvPr id="95" name="TextBox 94"/>
          <p:cNvSpPr txBox="1"/>
          <p:nvPr/>
        </p:nvSpPr>
        <p:spPr>
          <a:xfrm>
            <a:off x="8878287" y="1889807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T4</a:t>
            </a:r>
            <a:endParaRPr lang="id-ID" sz="1600"/>
          </a:p>
        </p:txBody>
      </p:sp>
      <p:sp>
        <p:nvSpPr>
          <p:cNvPr id="96" name="TextBox 95"/>
          <p:cNvSpPr txBox="1"/>
          <p:nvPr/>
        </p:nvSpPr>
        <p:spPr>
          <a:xfrm>
            <a:off x="9784009" y="1917500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T5</a:t>
            </a:r>
            <a:endParaRPr lang="id-ID" sz="1600"/>
          </a:p>
        </p:txBody>
      </p:sp>
    </p:spTree>
    <p:extLst>
      <p:ext uri="{BB962C8B-B14F-4D97-AF65-F5344CB8AC3E}">
        <p14:creationId xmlns:p14="http://schemas.microsoft.com/office/powerpoint/2010/main" xmlns="" val="3927934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514600" y="304800"/>
            <a:ext cx="7488832" cy="64463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smtClean="0"/>
              <a:t>Penajaman Indikator </a:t>
            </a:r>
            <a:r>
              <a:rPr lang="id-ID" dirty="0"/>
              <a:t>Kinerja Sasaran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160820" y="1883239"/>
            <a:ext cx="1294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Sasaran</a:t>
            </a:r>
            <a:endParaRPr lang="id-ID" b="1" dirty="0">
              <a:effectLst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024363" y="1883239"/>
            <a:ext cx="1599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Indikator</a:t>
            </a:r>
            <a:endParaRPr lang="id-ID" b="1" dirty="0">
              <a:effectLst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075894" y="1744739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Target Kinerja</a:t>
            </a:r>
            <a:endParaRPr lang="en-GB" b="1" smtClean="0">
              <a:effectLst/>
            </a:endParaRPr>
          </a:p>
          <a:p>
            <a:pPr algn="ctr"/>
            <a:r>
              <a:rPr lang="en-GB" b="1" smtClean="0">
                <a:effectLst/>
              </a:rPr>
              <a:t>(</a:t>
            </a:r>
            <a:r>
              <a:rPr lang="en-GB" b="1" dirty="0" smtClean="0">
                <a:effectLst/>
              </a:rPr>
              <a:t>5 </a:t>
            </a:r>
            <a:r>
              <a:rPr lang="en-GB" b="1" dirty="0" err="1" smtClean="0">
                <a:effectLst/>
              </a:rPr>
              <a:t>tahun</a:t>
            </a:r>
            <a:r>
              <a:rPr lang="en-GB" b="1" dirty="0" smtClean="0">
                <a:effectLst/>
              </a:rPr>
              <a:t>) </a:t>
            </a:r>
            <a:endParaRPr lang="id-ID" b="1" dirty="0">
              <a:effectLst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902544" y="2358689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898845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6901852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05714" y="1665584"/>
            <a:ext cx="1561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Kondisi Awal </a:t>
            </a:r>
          </a:p>
          <a:p>
            <a:pPr algn="ctr"/>
            <a:r>
              <a:rPr lang="id-ID" b="1" smtClean="0">
                <a:effectLst/>
              </a:rPr>
              <a:t>Kinerja</a:t>
            </a:r>
            <a:endParaRPr lang="en-GB" b="1" dirty="0" smtClean="0">
              <a:effectLst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835210" y="2358690"/>
            <a:ext cx="1102195" cy="6680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841445" y="3087485"/>
            <a:ext cx="1102195" cy="7152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830597" y="3847382"/>
            <a:ext cx="1102195" cy="6680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8720139" y="2358689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716440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719447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801975" y="235869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808210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811217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0586291" y="2361870"/>
            <a:ext cx="1102195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0582592" y="3090666"/>
            <a:ext cx="1102195" cy="7152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0585599" y="3850563"/>
            <a:ext cx="1102195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9629166" y="2358689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9625467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9628474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6021325" y="236187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017626" y="3090666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020633" y="3850563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86206" y="1889808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T1</a:t>
            </a:r>
            <a:endParaRPr lang="id-ID" sz="1600"/>
          </a:p>
        </p:txBody>
      </p:sp>
      <p:sp>
        <p:nvSpPr>
          <p:cNvPr id="44" name="TextBox 43"/>
          <p:cNvSpPr txBox="1"/>
          <p:nvPr/>
        </p:nvSpPr>
        <p:spPr>
          <a:xfrm>
            <a:off x="7039526" y="1874420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T2</a:t>
            </a:r>
            <a:endParaRPr lang="id-ID" sz="1600"/>
          </a:p>
        </p:txBody>
      </p:sp>
      <p:sp>
        <p:nvSpPr>
          <p:cNvPr id="45" name="TextBox 44"/>
          <p:cNvSpPr txBox="1"/>
          <p:nvPr/>
        </p:nvSpPr>
        <p:spPr>
          <a:xfrm>
            <a:off x="7980197" y="1889807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T3</a:t>
            </a:r>
            <a:endParaRPr lang="id-ID" sz="1600"/>
          </a:p>
        </p:txBody>
      </p:sp>
      <p:sp>
        <p:nvSpPr>
          <p:cNvPr id="46" name="TextBox 45"/>
          <p:cNvSpPr txBox="1"/>
          <p:nvPr/>
        </p:nvSpPr>
        <p:spPr>
          <a:xfrm>
            <a:off x="8878287" y="1889807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T4</a:t>
            </a:r>
            <a:endParaRPr lang="id-ID" sz="1600"/>
          </a:p>
        </p:txBody>
      </p:sp>
      <p:sp>
        <p:nvSpPr>
          <p:cNvPr id="47" name="TextBox 46"/>
          <p:cNvSpPr txBox="1"/>
          <p:nvPr/>
        </p:nvSpPr>
        <p:spPr>
          <a:xfrm>
            <a:off x="9784009" y="1917500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T5</a:t>
            </a:r>
            <a:endParaRPr lang="id-ID" sz="1600"/>
          </a:p>
        </p:txBody>
      </p:sp>
      <p:sp>
        <p:nvSpPr>
          <p:cNvPr id="62" name="Rounded Rectangle 61"/>
          <p:cNvSpPr/>
          <p:nvPr/>
        </p:nvSpPr>
        <p:spPr>
          <a:xfrm>
            <a:off x="2895600" y="2333184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Luas kebun (hektar)</a:t>
            </a: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2895600" y="3102125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Luas kebun (hektar)</a:t>
            </a: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2895600" y="3865308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Luas kebun (hektar)</a:t>
            </a: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65" name="Rounded Rectangle 6"/>
          <p:cNvSpPr/>
          <p:nvPr/>
        </p:nvSpPr>
        <p:spPr>
          <a:xfrm>
            <a:off x="796784" y="2344582"/>
            <a:ext cx="1994906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Terbangunnya kebun Kelapa Saw</a:t>
            </a:r>
            <a:endParaRPr lang="en-GB" sz="12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66" name="Rounded Rectangle 6"/>
          <p:cNvSpPr/>
          <p:nvPr/>
        </p:nvSpPr>
        <p:spPr>
          <a:xfrm>
            <a:off x="796784" y="3120593"/>
            <a:ext cx="1994906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Terbangunnya kebun lada</a:t>
            </a:r>
            <a:endParaRPr lang="en-GB" sz="1200" dirty="0">
              <a:effectLst/>
            </a:endParaRPr>
          </a:p>
        </p:txBody>
      </p:sp>
      <p:sp>
        <p:nvSpPr>
          <p:cNvPr id="67" name="Rounded Rectangle 6"/>
          <p:cNvSpPr/>
          <p:nvPr/>
        </p:nvSpPr>
        <p:spPr>
          <a:xfrm>
            <a:off x="796784" y="3881428"/>
            <a:ext cx="1994906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Terbangunnya kebun kakao</a:t>
            </a:r>
            <a:endParaRPr lang="en-GB" sz="1200" dirty="0">
              <a:effectLst/>
            </a:endParaRPr>
          </a:p>
        </p:txBody>
      </p:sp>
      <p:sp>
        <p:nvSpPr>
          <p:cNvPr id="68" name="Rounded Rectangle 6"/>
          <p:cNvSpPr/>
          <p:nvPr/>
        </p:nvSpPr>
        <p:spPr>
          <a:xfrm>
            <a:off x="796784" y="4639461"/>
            <a:ext cx="1994906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Terbangunnya kebun Kelapa kelapa</a:t>
            </a:r>
            <a:endParaRPr lang="en-GB" sz="1200" dirty="0">
              <a:effectLst/>
            </a:endParaRPr>
          </a:p>
        </p:txBody>
      </p:sp>
      <p:sp>
        <p:nvSpPr>
          <p:cNvPr id="69" name="Rounded Rectangle 6"/>
          <p:cNvSpPr/>
          <p:nvPr/>
        </p:nvSpPr>
        <p:spPr>
          <a:xfrm>
            <a:off x="796784" y="5383869"/>
            <a:ext cx="1994906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Terbangunnya kebun karet</a:t>
            </a:r>
            <a:endParaRPr lang="en-GB" sz="1200" dirty="0">
              <a:effectLst/>
            </a:endParaRPr>
          </a:p>
        </p:txBody>
      </p:sp>
      <p:sp>
        <p:nvSpPr>
          <p:cNvPr id="70" name="Rounded Rectangle 69"/>
          <p:cNvSpPr/>
          <p:nvPr/>
        </p:nvSpPr>
        <p:spPr>
          <a:xfrm>
            <a:off x="2895600" y="4612409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Luas kebun (hektar)</a:t>
            </a: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2895600" y="5373105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Luas kebun (hektar)</a:t>
            </a: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6907850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6903237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Rounded Rectangle 75"/>
          <p:cNvSpPr/>
          <p:nvPr/>
        </p:nvSpPr>
        <p:spPr>
          <a:xfrm>
            <a:off x="4836595" y="4562254"/>
            <a:ext cx="1102195" cy="7152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4831982" y="5318760"/>
            <a:ext cx="1102195" cy="6680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8725445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8720832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7817215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7812602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10591597" y="4565435"/>
            <a:ext cx="1102195" cy="7152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10586984" y="5321941"/>
            <a:ext cx="1102195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9634472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9629859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6026631" y="456543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6022018" y="5321941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93905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514600" y="304800"/>
            <a:ext cx="7488832" cy="64463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smtClean="0"/>
              <a:t>Penajaman Indikator </a:t>
            </a:r>
            <a:r>
              <a:rPr lang="id-ID" dirty="0"/>
              <a:t>Kinerja Sasaran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160820" y="1883239"/>
            <a:ext cx="1294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Sasaran</a:t>
            </a:r>
            <a:endParaRPr lang="id-ID" b="1" dirty="0">
              <a:effectLst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024363" y="1883239"/>
            <a:ext cx="1599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Indikator</a:t>
            </a:r>
            <a:endParaRPr lang="id-ID" b="1" dirty="0">
              <a:effectLst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075894" y="1744739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Target Kinerja</a:t>
            </a:r>
            <a:endParaRPr lang="en-GB" b="1" smtClean="0">
              <a:effectLst/>
            </a:endParaRPr>
          </a:p>
          <a:p>
            <a:pPr algn="ctr"/>
            <a:r>
              <a:rPr lang="en-GB" b="1" smtClean="0">
                <a:effectLst/>
              </a:rPr>
              <a:t>(</a:t>
            </a:r>
            <a:r>
              <a:rPr lang="en-GB" b="1" dirty="0" smtClean="0">
                <a:effectLst/>
              </a:rPr>
              <a:t>5 </a:t>
            </a:r>
            <a:r>
              <a:rPr lang="en-GB" b="1" dirty="0" err="1" smtClean="0">
                <a:effectLst/>
              </a:rPr>
              <a:t>tahun</a:t>
            </a:r>
            <a:r>
              <a:rPr lang="en-GB" b="1" dirty="0" smtClean="0">
                <a:effectLst/>
              </a:rPr>
              <a:t>) </a:t>
            </a:r>
            <a:endParaRPr lang="id-ID" b="1" dirty="0">
              <a:effectLst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902544" y="2358689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898845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6901852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05714" y="1665584"/>
            <a:ext cx="1561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Kondisi Awal </a:t>
            </a:r>
          </a:p>
          <a:p>
            <a:pPr algn="ctr"/>
            <a:r>
              <a:rPr lang="id-ID" b="1" smtClean="0">
                <a:effectLst/>
              </a:rPr>
              <a:t>Kinerja</a:t>
            </a:r>
            <a:endParaRPr lang="en-GB" b="1" dirty="0" smtClean="0">
              <a:effectLst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835210" y="2358690"/>
            <a:ext cx="1102195" cy="6680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841445" y="3087485"/>
            <a:ext cx="1102195" cy="7152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4830597" y="3847382"/>
            <a:ext cx="1102195" cy="6680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8720139" y="2358689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716440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Rounded Rectangle 26"/>
          <p:cNvSpPr/>
          <p:nvPr/>
        </p:nvSpPr>
        <p:spPr>
          <a:xfrm>
            <a:off x="8719447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801975" y="235869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808210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0" name="Rounded Rectangle 29"/>
          <p:cNvSpPr/>
          <p:nvPr/>
        </p:nvSpPr>
        <p:spPr>
          <a:xfrm>
            <a:off x="7811217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0586291" y="2361870"/>
            <a:ext cx="1102195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0582592" y="3090666"/>
            <a:ext cx="1102195" cy="7152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Rounded Rectangle 32"/>
          <p:cNvSpPr/>
          <p:nvPr/>
        </p:nvSpPr>
        <p:spPr>
          <a:xfrm>
            <a:off x="10585599" y="3850563"/>
            <a:ext cx="1102195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9629166" y="2358689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9625467" y="308748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Rounded Rectangle 39"/>
          <p:cNvSpPr/>
          <p:nvPr/>
        </p:nvSpPr>
        <p:spPr>
          <a:xfrm>
            <a:off x="9628474" y="3847382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6021325" y="236187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017626" y="3090666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Rounded Rectangle 42"/>
          <p:cNvSpPr/>
          <p:nvPr/>
        </p:nvSpPr>
        <p:spPr>
          <a:xfrm>
            <a:off x="6020633" y="3850563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86206" y="1889808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T1</a:t>
            </a:r>
            <a:endParaRPr lang="id-ID" sz="1600"/>
          </a:p>
        </p:txBody>
      </p:sp>
      <p:sp>
        <p:nvSpPr>
          <p:cNvPr id="44" name="TextBox 43"/>
          <p:cNvSpPr txBox="1"/>
          <p:nvPr/>
        </p:nvSpPr>
        <p:spPr>
          <a:xfrm>
            <a:off x="7039526" y="1874420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T2</a:t>
            </a:r>
            <a:endParaRPr lang="id-ID" sz="1600"/>
          </a:p>
        </p:txBody>
      </p:sp>
      <p:sp>
        <p:nvSpPr>
          <p:cNvPr id="45" name="TextBox 44"/>
          <p:cNvSpPr txBox="1"/>
          <p:nvPr/>
        </p:nvSpPr>
        <p:spPr>
          <a:xfrm>
            <a:off x="7980197" y="1889807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T3</a:t>
            </a:r>
            <a:endParaRPr lang="id-ID" sz="1600"/>
          </a:p>
        </p:txBody>
      </p:sp>
      <p:sp>
        <p:nvSpPr>
          <p:cNvPr id="46" name="TextBox 45"/>
          <p:cNvSpPr txBox="1"/>
          <p:nvPr/>
        </p:nvSpPr>
        <p:spPr>
          <a:xfrm>
            <a:off x="8878287" y="1889807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T4</a:t>
            </a:r>
            <a:endParaRPr lang="id-ID" sz="1600"/>
          </a:p>
        </p:txBody>
      </p:sp>
      <p:sp>
        <p:nvSpPr>
          <p:cNvPr id="47" name="TextBox 46"/>
          <p:cNvSpPr txBox="1"/>
          <p:nvPr/>
        </p:nvSpPr>
        <p:spPr>
          <a:xfrm>
            <a:off x="9784009" y="1917500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T5</a:t>
            </a:r>
            <a:endParaRPr lang="id-ID" sz="1600"/>
          </a:p>
        </p:txBody>
      </p:sp>
      <p:sp>
        <p:nvSpPr>
          <p:cNvPr id="62" name="Rounded Rectangle 61"/>
          <p:cNvSpPr/>
          <p:nvPr/>
        </p:nvSpPr>
        <p:spPr>
          <a:xfrm>
            <a:off x="2895600" y="2333184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Persentase (minyak goreng/total CPO)</a:t>
            </a: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2895600" y="3102125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Persentase (SIR Sheet /total Lump)</a:t>
            </a: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64" name="Rounded Rectangle 63"/>
          <p:cNvSpPr/>
          <p:nvPr/>
        </p:nvSpPr>
        <p:spPr>
          <a:xfrm>
            <a:off x="2895600" y="3865308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Persentase </a:t>
            </a:r>
            <a:r>
              <a:rPr lang="id-ID" sz="1200" smtClean="0">
                <a:solidFill>
                  <a:schemeClr val="tx1"/>
                </a:solidFill>
                <a:effectLst/>
              </a:rPr>
              <a:t>Fermentasi </a:t>
            </a:r>
            <a:r>
              <a:rPr lang="id-ID" sz="1200">
                <a:solidFill>
                  <a:schemeClr val="tx1"/>
                </a:solidFill>
                <a:effectLst/>
              </a:rPr>
              <a:t>kakao</a:t>
            </a:r>
            <a:r>
              <a:rPr lang="id-ID" sz="1200" smtClean="0">
                <a:solidFill>
                  <a:schemeClr val="tx1"/>
                </a:solidFill>
                <a:effectLst/>
              </a:rPr>
              <a:t>/ total kakao</a:t>
            </a: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65" name="Rounded Rectangle 6"/>
          <p:cNvSpPr/>
          <p:nvPr/>
        </p:nvSpPr>
        <p:spPr>
          <a:xfrm>
            <a:off x="381000" y="2344582"/>
            <a:ext cx="2410690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pengolahan CPO menjadi minyak goreng</a:t>
            </a:r>
          </a:p>
        </p:txBody>
      </p:sp>
      <p:sp>
        <p:nvSpPr>
          <p:cNvPr id="66" name="Rounded Rectangle 6"/>
          <p:cNvSpPr/>
          <p:nvPr/>
        </p:nvSpPr>
        <p:spPr>
          <a:xfrm>
            <a:off x="381000" y="3120593"/>
            <a:ext cx="2410690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pengolahan Lump menjadi SIR Sheet</a:t>
            </a:r>
          </a:p>
        </p:txBody>
      </p:sp>
      <p:sp>
        <p:nvSpPr>
          <p:cNvPr id="67" name="Rounded Rectangle 6"/>
          <p:cNvSpPr/>
          <p:nvPr/>
        </p:nvSpPr>
        <p:spPr>
          <a:xfrm>
            <a:off x="381000" y="3881428"/>
            <a:ext cx="2410690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produk kakao yang sudah difermentasi</a:t>
            </a:r>
          </a:p>
        </p:txBody>
      </p:sp>
      <p:sp>
        <p:nvSpPr>
          <p:cNvPr id="68" name="Rounded Rectangle 6"/>
          <p:cNvSpPr/>
          <p:nvPr/>
        </p:nvSpPr>
        <p:spPr>
          <a:xfrm>
            <a:off x="381000" y="4639461"/>
            <a:ext cx="2410690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pengolahan lada menjadi bubuk lada, balsem, dan saos lada</a:t>
            </a:r>
          </a:p>
        </p:txBody>
      </p:sp>
      <p:sp>
        <p:nvSpPr>
          <p:cNvPr id="69" name="Rounded Rectangle 6"/>
          <p:cNvSpPr/>
          <p:nvPr/>
        </p:nvSpPr>
        <p:spPr>
          <a:xfrm>
            <a:off x="381000" y="5383869"/>
            <a:ext cx="2410690" cy="684000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pengolahan kelapa menjadi VCO dan nata the coco</a:t>
            </a:r>
          </a:p>
        </p:txBody>
      </p:sp>
      <p:sp>
        <p:nvSpPr>
          <p:cNvPr id="70" name="Rounded Rectangle 69"/>
          <p:cNvSpPr/>
          <p:nvPr/>
        </p:nvSpPr>
        <p:spPr>
          <a:xfrm>
            <a:off x="2895600" y="4612409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71" name="Rounded Rectangle 70"/>
          <p:cNvSpPr/>
          <p:nvPr/>
        </p:nvSpPr>
        <p:spPr>
          <a:xfrm>
            <a:off x="2895600" y="5373105"/>
            <a:ext cx="1849555" cy="684000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6907850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5" name="Rounded Rectangle 74"/>
          <p:cNvSpPr/>
          <p:nvPr/>
        </p:nvSpPr>
        <p:spPr>
          <a:xfrm>
            <a:off x="6903237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6" name="Rounded Rectangle 75"/>
          <p:cNvSpPr/>
          <p:nvPr/>
        </p:nvSpPr>
        <p:spPr>
          <a:xfrm>
            <a:off x="4836595" y="4562254"/>
            <a:ext cx="1102195" cy="71522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7" name="Rounded Rectangle 76"/>
          <p:cNvSpPr/>
          <p:nvPr/>
        </p:nvSpPr>
        <p:spPr>
          <a:xfrm>
            <a:off x="4831982" y="5318760"/>
            <a:ext cx="1102195" cy="668097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8" name="Rounded Rectangle 77"/>
          <p:cNvSpPr/>
          <p:nvPr/>
        </p:nvSpPr>
        <p:spPr>
          <a:xfrm>
            <a:off x="8725445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8720832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Rounded Rectangle 79"/>
          <p:cNvSpPr/>
          <p:nvPr/>
        </p:nvSpPr>
        <p:spPr>
          <a:xfrm>
            <a:off x="7817215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Rounded Rectangle 80"/>
          <p:cNvSpPr/>
          <p:nvPr/>
        </p:nvSpPr>
        <p:spPr>
          <a:xfrm>
            <a:off x="7812602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2" name="Rounded Rectangle 81"/>
          <p:cNvSpPr/>
          <p:nvPr/>
        </p:nvSpPr>
        <p:spPr>
          <a:xfrm>
            <a:off x="10591597" y="4565435"/>
            <a:ext cx="1102195" cy="71522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Rounded Rectangle 82"/>
          <p:cNvSpPr/>
          <p:nvPr/>
        </p:nvSpPr>
        <p:spPr>
          <a:xfrm>
            <a:off x="10586984" y="5321941"/>
            <a:ext cx="1102195" cy="668097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9634472" y="4562254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5" name="Rounded Rectangle 84"/>
          <p:cNvSpPr/>
          <p:nvPr/>
        </p:nvSpPr>
        <p:spPr>
          <a:xfrm>
            <a:off x="9629859" y="5318760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6026631" y="4565435"/>
            <a:ext cx="828095" cy="71522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7" name="Rounded Rectangle 86"/>
          <p:cNvSpPr/>
          <p:nvPr/>
        </p:nvSpPr>
        <p:spPr>
          <a:xfrm>
            <a:off x="6022018" y="5321941"/>
            <a:ext cx="828095" cy="668097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6113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Text Box 2"/>
          <p:cNvSpPr txBox="1">
            <a:spLocks noChangeArrowheads="1"/>
          </p:cNvSpPr>
          <p:nvPr/>
        </p:nvSpPr>
        <p:spPr bwMode="auto">
          <a:xfrm>
            <a:off x="2514600" y="304800"/>
            <a:ext cx="7488832" cy="644636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smtClean="0"/>
              <a:t>Penajaman Indikator </a:t>
            </a:r>
            <a:r>
              <a:rPr lang="id-ID" dirty="0"/>
              <a:t>Kinerja Sasaran</a:t>
            </a:r>
            <a:endParaRPr lang="en-US" dirty="0"/>
          </a:p>
        </p:txBody>
      </p:sp>
      <p:sp>
        <p:nvSpPr>
          <p:cNvPr id="49" name="TextBox 48"/>
          <p:cNvSpPr txBox="1"/>
          <p:nvPr/>
        </p:nvSpPr>
        <p:spPr>
          <a:xfrm>
            <a:off x="1160820" y="1883239"/>
            <a:ext cx="1294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Sasaran</a:t>
            </a:r>
            <a:endParaRPr lang="id-ID" b="1" dirty="0">
              <a:effectLst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024363" y="1883239"/>
            <a:ext cx="15996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Indikator</a:t>
            </a:r>
            <a:endParaRPr lang="id-ID" b="1" dirty="0">
              <a:effectLst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10075894" y="1744739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Target Kinerja</a:t>
            </a:r>
            <a:endParaRPr lang="en-GB" b="1" smtClean="0">
              <a:effectLst/>
            </a:endParaRPr>
          </a:p>
          <a:p>
            <a:pPr algn="ctr"/>
            <a:r>
              <a:rPr lang="en-GB" b="1" smtClean="0">
                <a:effectLst/>
              </a:rPr>
              <a:t>(</a:t>
            </a:r>
            <a:r>
              <a:rPr lang="en-GB" b="1" dirty="0" smtClean="0">
                <a:effectLst/>
              </a:rPr>
              <a:t>5 </a:t>
            </a:r>
            <a:r>
              <a:rPr lang="en-GB" b="1" dirty="0" err="1" smtClean="0">
                <a:effectLst/>
              </a:rPr>
              <a:t>tahun</a:t>
            </a:r>
            <a:r>
              <a:rPr lang="en-GB" b="1" dirty="0" smtClean="0">
                <a:effectLst/>
              </a:rPr>
              <a:t>) </a:t>
            </a:r>
            <a:endParaRPr lang="id-ID" b="1" dirty="0">
              <a:effectLst/>
            </a:endParaRPr>
          </a:p>
        </p:txBody>
      </p:sp>
      <p:sp>
        <p:nvSpPr>
          <p:cNvPr id="55" name="Rounded Rectangle 54"/>
          <p:cNvSpPr/>
          <p:nvPr/>
        </p:nvSpPr>
        <p:spPr>
          <a:xfrm>
            <a:off x="6902544" y="2510748"/>
            <a:ext cx="828095" cy="8892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6898845" y="3491345"/>
            <a:ext cx="828095" cy="9519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4605714" y="1665584"/>
            <a:ext cx="15611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smtClean="0">
                <a:effectLst/>
              </a:rPr>
              <a:t>Kondisi Awal </a:t>
            </a:r>
          </a:p>
          <a:p>
            <a:pPr algn="ctr"/>
            <a:r>
              <a:rPr lang="id-ID" b="1" smtClean="0">
                <a:effectLst/>
              </a:rPr>
              <a:t>Kinerja</a:t>
            </a:r>
            <a:endParaRPr lang="en-GB" b="1" dirty="0" smtClean="0">
              <a:effectLst/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4835210" y="2510749"/>
            <a:ext cx="1102195" cy="889238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4841445" y="3491345"/>
            <a:ext cx="1102195" cy="951965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Rounded Rectangle 20"/>
          <p:cNvSpPr/>
          <p:nvPr/>
        </p:nvSpPr>
        <p:spPr>
          <a:xfrm>
            <a:off x="8720139" y="2510748"/>
            <a:ext cx="828095" cy="8892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Rounded Rectangle 21"/>
          <p:cNvSpPr/>
          <p:nvPr/>
        </p:nvSpPr>
        <p:spPr>
          <a:xfrm>
            <a:off x="8716440" y="3491345"/>
            <a:ext cx="828095" cy="9519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7801975" y="2510749"/>
            <a:ext cx="828095" cy="8892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Rounded Rectangle 28"/>
          <p:cNvSpPr/>
          <p:nvPr/>
        </p:nvSpPr>
        <p:spPr>
          <a:xfrm>
            <a:off x="7808210" y="3491345"/>
            <a:ext cx="828095" cy="9519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Rounded Rectangle 30"/>
          <p:cNvSpPr/>
          <p:nvPr/>
        </p:nvSpPr>
        <p:spPr>
          <a:xfrm>
            <a:off x="10586291" y="2513929"/>
            <a:ext cx="1102195" cy="889238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2" name="Rounded Rectangle 31"/>
          <p:cNvSpPr/>
          <p:nvPr/>
        </p:nvSpPr>
        <p:spPr>
          <a:xfrm>
            <a:off x="10582592" y="3494526"/>
            <a:ext cx="1102195" cy="951965"/>
          </a:xfrm>
          <a:prstGeom prst="roundRect">
            <a:avLst/>
          </a:prstGeom>
          <a:solidFill>
            <a:schemeClr val="accent3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9629166" y="2510748"/>
            <a:ext cx="828095" cy="8892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Rounded Rectangle 38"/>
          <p:cNvSpPr/>
          <p:nvPr/>
        </p:nvSpPr>
        <p:spPr>
          <a:xfrm>
            <a:off x="9625467" y="3491345"/>
            <a:ext cx="828095" cy="9519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Rounded Rectangle 40"/>
          <p:cNvSpPr/>
          <p:nvPr/>
        </p:nvSpPr>
        <p:spPr>
          <a:xfrm>
            <a:off x="6021325" y="2513929"/>
            <a:ext cx="828095" cy="88923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6017626" y="3494526"/>
            <a:ext cx="828095" cy="951965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algn="ctr" eaLnBrk="1" hangingPunct="1"/>
            <a:r>
              <a:rPr lang="id-ID" sz="160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lang="en-GB" sz="1600" dirty="0"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86206" y="1889808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T1</a:t>
            </a:r>
            <a:endParaRPr lang="id-ID" sz="1600"/>
          </a:p>
        </p:txBody>
      </p:sp>
      <p:sp>
        <p:nvSpPr>
          <p:cNvPr id="44" name="TextBox 43"/>
          <p:cNvSpPr txBox="1"/>
          <p:nvPr/>
        </p:nvSpPr>
        <p:spPr>
          <a:xfrm>
            <a:off x="7039526" y="1874420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T2</a:t>
            </a:r>
            <a:endParaRPr lang="id-ID" sz="1600"/>
          </a:p>
        </p:txBody>
      </p:sp>
      <p:sp>
        <p:nvSpPr>
          <p:cNvPr id="45" name="TextBox 44"/>
          <p:cNvSpPr txBox="1"/>
          <p:nvPr/>
        </p:nvSpPr>
        <p:spPr>
          <a:xfrm>
            <a:off x="7980197" y="1889807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T3</a:t>
            </a:r>
            <a:endParaRPr lang="id-ID" sz="1600"/>
          </a:p>
        </p:txBody>
      </p:sp>
      <p:sp>
        <p:nvSpPr>
          <p:cNvPr id="46" name="TextBox 45"/>
          <p:cNvSpPr txBox="1"/>
          <p:nvPr/>
        </p:nvSpPr>
        <p:spPr>
          <a:xfrm>
            <a:off x="8878287" y="1889807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T4</a:t>
            </a:r>
            <a:endParaRPr lang="id-ID" sz="1600"/>
          </a:p>
        </p:txBody>
      </p:sp>
      <p:sp>
        <p:nvSpPr>
          <p:cNvPr id="47" name="TextBox 46"/>
          <p:cNvSpPr txBox="1"/>
          <p:nvPr/>
        </p:nvSpPr>
        <p:spPr>
          <a:xfrm>
            <a:off x="9784009" y="1917500"/>
            <a:ext cx="4074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600" smtClean="0"/>
              <a:t>T5</a:t>
            </a:r>
            <a:endParaRPr lang="id-ID" sz="1600"/>
          </a:p>
        </p:txBody>
      </p:sp>
      <p:sp>
        <p:nvSpPr>
          <p:cNvPr id="62" name="Rounded Rectangle 61"/>
          <p:cNvSpPr/>
          <p:nvPr/>
        </p:nvSpPr>
        <p:spPr>
          <a:xfrm>
            <a:off x="2895600" y="2482612"/>
            <a:ext cx="1849555" cy="91040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Persentase (produk berSNI/total produk)</a:t>
            </a: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2895600" y="3511153"/>
            <a:ext cx="1849555" cy="910404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 w="1270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77800" indent="-177800" eaLnBrk="1" hangingPunct="1">
              <a:buFontTx/>
              <a:buChar char="•"/>
            </a:pPr>
            <a:r>
              <a:rPr lang="id-ID" sz="1200">
                <a:solidFill>
                  <a:schemeClr val="tx1"/>
                </a:solidFill>
                <a:effectLst/>
              </a:rPr>
              <a:t>Persentase (perusahaan sawit berISPO/total perusahaan sawit))</a:t>
            </a:r>
            <a:endParaRPr lang="en-GB" sz="1200" dirty="0">
              <a:solidFill>
                <a:schemeClr val="tx1"/>
              </a:solidFill>
              <a:effectLst/>
            </a:endParaRPr>
          </a:p>
        </p:txBody>
      </p:sp>
      <p:sp>
        <p:nvSpPr>
          <p:cNvPr id="65" name="Rounded Rectangle 6"/>
          <p:cNvSpPr/>
          <p:nvPr/>
        </p:nvSpPr>
        <p:spPr>
          <a:xfrm>
            <a:off x="381000" y="2494010"/>
            <a:ext cx="2410690" cy="91040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produk ber SNI </a:t>
            </a:r>
          </a:p>
        </p:txBody>
      </p:sp>
      <p:sp>
        <p:nvSpPr>
          <p:cNvPr id="66" name="Rounded Rectangle 6"/>
          <p:cNvSpPr/>
          <p:nvPr/>
        </p:nvSpPr>
        <p:spPr>
          <a:xfrm>
            <a:off x="381000" y="3529621"/>
            <a:ext cx="2410690" cy="910404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horz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200">
                <a:effectLst/>
              </a:rPr>
              <a:t>Meningkatnya produk berstandar ISPO</a:t>
            </a:r>
          </a:p>
        </p:txBody>
      </p:sp>
    </p:spTree>
    <p:extLst>
      <p:ext uri="{BB962C8B-B14F-4D97-AF65-F5344CB8AC3E}">
        <p14:creationId xmlns:p14="http://schemas.microsoft.com/office/powerpoint/2010/main" xmlns="" val="3437916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6400" y="304800"/>
            <a:ext cx="9067800" cy="914400"/>
          </a:xfrm>
        </p:spPr>
        <p:txBody>
          <a:bodyPr anchor="t"/>
          <a:lstStyle/>
          <a:p>
            <a:r>
              <a:rPr lang="en-GB" sz="2800" b="1" dirty="0"/>
              <a:t>SISTEMATIKA PENYUSUNAN RENSTRA SKPD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52600" y="1219200"/>
            <a:ext cx="89916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 smtClean="0">
                <a:solidFill>
                  <a:srgbClr val="FF0000"/>
                </a:solidFill>
                <a:effectLst/>
                <a:latin typeface="+mn-lt"/>
              </a:rPr>
              <a:t>BAB I.  PENDAHULUAN</a:t>
            </a:r>
          </a:p>
          <a:p>
            <a:pPr marL="342900" indent="-342900">
              <a:buFont typeface="+mj-lt"/>
              <a:buAutoNum type="arabicPeriod"/>
            </a:pPr>
            <a:r>
              <a:rPr lang="en-GB" b="1" dirty="0" err="1" smtClean="0">
                <a:effectLst/>
                <a:latin typeface="+mn-lt"/>
              </a:rPr>
              <a:t>Latar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Belakang</a:t>
            </a:r>
            <a:endParaRPr lang="en-GB" b="1" dirty="0" smtClean="0">
              <a:effectLst/>
              <a:latin typeface="+mn-lt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b="1" dirty="0" err="1" smtClean="0">
                <a:effectLst/>
                <a:latin typeface="+mn-lt"/>
              </a:rPr>
              <a:t>Landasan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Hukum</a:t>
            </a:r>
            <a:endParaRPr lang="en-GB" b="1" dirty="0" smtClean="0">
              <a:effectLst/>
              <a:latin typeface="+mn-lt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b="1" dirty="0" err="1" smtClean="0">
                <a:effectLst/>
                <a:latin typeface="+mn-lt"/>
              </a:rPr>
              <a:t>Maksud</a:t>
            </a:r>
            <a:r>
              <a:rPr lang="en-GB" b="1" dirty="0" smtClean="0">
                <a:effectLst/>
                <a:latin typeface="+mn-lt"/>
              </a:rPr>
              <a:t> Dan </a:t>
            </a:r>
            <a:r>
              <a:rPr lang="en-GB" b="1" dirty="0" err="1" smtClean="0">
                <a:effectLst/>
                <a:latin typeface="+mn-lt"/>
              </a:rPr>
              <a:t>Tujuan</a:t>
            </a:r>
            <a:endParaRPr lang="en-GB" b="1" dirty="0" smtClean="0">
              <a:effectLst/>
              <a:latin typeface="+mn-lt"/>
            </a:endParaRPr>
          </a:p>
          <a:p>
            <a:pPr marL="342900" indent="-342900">
              <a:buFont typeface="+mj-lt"/>
              <a:buAutoNum type="arabicPeriod"/>
            </a:pPr>
            <a:r>
              <a:rPr lang="en-GB" b="1" dirty="0" err="1" smtClean="0">
                <a:effectLst/>
                <a:latin typeface="+mn-lt"/>
              </a:rPr>
              <a:t>Sistematika</a:t>
            </a:r>
            <a:endParaRPr lang="en-GB" b="1" dirty="0" smtClean="0">
              <a:effectLst/>
              <a:latin typeface="+mn-lt"/>
            </a:endParaRPr>
          </a:p>
          <a:p>
            <a:endParaRPr lang="en-GB" b="1" dirty="0" smtClean="0">
              <a:effectLst/>
              <a:latin typeface="+mn-lt"/>
            </a:endParaRPr>
          </a:p>
          <a:p>
            <a:r>
              <a:rPr lang="en-GB" b="1" dirty="0" smtClean="0">
                <a:solidFill>
                  <a:srgbClr val="FF0000"/>
                </a:solidFill>
                <a:effectLst/>
                <a:latin typeface="+mn-lt"/>
              </a:rPr>
              <a:t>BAB II. GAMBARAN PELAYANAN SKPD</a:t>
            </a:r>
          </a:p>
          <a:p>
            <a:pPr marL="342900" indent="-342900">
              <a:buFont typeface="+mj-lt"/>
              <a:buAutoNum type="arabicPeriod"/>
            </a:pPr>
            <a:r>
              <a:rPr lang="en-GB" b="1" dirty="0" err="1" smtClean="0">
                <a:effectLst/>
                <a:latin typeface="+mn-lt"/>
              </a:rPr>
              <a:t>Tugas</a:t>
            </a:r>
            <a:r>
              <a:rPr lang="en-GB" b="1" dirty="0" smtClean="0">
                <a:effectLst/>
                <a:latin typeface="+mn-lt"/>
              </a:rPr>
              <a:t>, </a:t>
            </a:r>
            <a:r>
              <a:rPr lang="en-GB" b="1" dirty="0" err="1" smtClean="0">
                <a:effectLst/>
                <a:latin typeface="+mn-lt"/>
              </a:rPr>
              <a:t>Fungsi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dan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Struktur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Organisasi</a:t>
            </a:r>
            <a:r>
              <a:rPr lang="en-GB" b="1" dirty="0" smtClean="0">
                <a:effectLst/>
                <a:latin typeface="+mn-lt"/>
              </a:rPr>
              <a:t> SKPD</a:t>
            </a:r>
          </a:p>
          <a:p>
            <a:pPr marL="342900" indent="-342900">
              <a:buFont typeface="+mj-lt"/>
              <a:buAutoNum type="arabicPeriod"/>
            </a:pPr>
            <a:r>
              <a:rPr lang="en-GB" b="1" dirty="0" err="1" smtClean="0">
                <a:effectLst/>
                <a:latin typeface="+mn-lt"/>
              </a:rPr>
              <a:t>Sumber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Daya</a:t>
            </a:r>
            <a:r>
              <a:rPr lang="en-GB" b="1" dirty="0" smtClean="0">
                <a:effectLst/>
                <a:latin typeface="+mn-lt"/>
              </a:rPr>
              <a:t> SKPD</a:t>
            </a:r>
          </a:p>
          <a:p>
            <a:pPr marL="342900" indent="-342900">
              <a:buFont typeface="+mj-lt"/>
              <a:buAutoNum type="arabicPeriod"/>
            </a:pPr>
            <a:r>
              <a:rPr lang="en-GB" b="1" dirty="0" err="1" smtClean="0">
                <a:effectLst/>
                <a:latin typeface="+mn-lt"/>
              </a:rPr>
              <a:t>Kinerja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Pelayanan</a:t>
            </a:r>
            <a:r>
              <a:rPr lang="en-GB" b="1" dirty="0" smtClean="0">
                <a:effectLst/>
                <a:latin typeface="+mn-lt"/>
              </a:rPr>
              <a:t> SKPD</a:t>
            </a:r>
          </a:p>
          <a:p>
            <a:pPr marL="342900" indent="-342900">
              <a:buFont typeface="+mj-lt"/>
              <a:buAutoNum type="arabicPeriod"/>
            </a:pPr>
            <a:r>
              <a:rPr lang="en-GB" b="1" dirty="0" err="1" smtClean="0">
                <a:effectLst/>
                <a:latin typeface="+mn-lt"/>
              </a:rPr>
              <a:t>Tantangan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dan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Peluang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Pengembangan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Pelayanan</a:t>
            </a:r>
            <a:r>
              <a:rPr lang="en-GB" b="1" dirty="0" smtClean="0">
                <a:effectLst/>
                <a:latin typeface="+mn-lt"/>
              </a:rPr>
              <a:t> SKPD</a:t>
            </a:r>
          </a:p>
          <a:p>
            <a:pPr marL="342900" indent="-342900">
              <a:buFont typeface="+mj-lt"/>
              <a:buAutoNum type="arabicPeriod"/>
            </a:pPr>
            <a:endParaRPr lang="en-GB" b="1" dirty="0" smtClean="0">
              <a:effectLst/>
              <a:latin typeface="+mn-lt"/>
            </a:endParaRPr>
          </a:p>
          <a:p>
            <a:pPr marL="342900" indent="-342900"/>
            <a:r>
              <a:rPr lang="en-GB" b="1" dirty="0" smtClean="0">
                <a:solidFill>
                  <a:srgbClr val="FF0000"/>
                </a:solidFill>
                <a:effectLst/>
                <a:latin typeface="+mn-lt"/>
              </a:rPr>
              <a:t>BAB III. ISU-ISU STRATEGIS BERDASARKAN TUGAS DAN FUNGSI</a:t>
            </a:r>
          </a:p>
          <a:p>
            <a:pPr marL="342900" indent="-342900">
              <a:buFont typeface="+mj-lt"/>
              <a:buAutoNum type="arabicPeriod"/>
            </a:pPr>
            <a:r>
              <a:rPr lang="sv-SE" b="1" dirty="0" smtClean="0">
                <a:effectLst/>
                <a:latin typeface="+mn-lt"/>
              </a:rPr>
              <a:t>Identifikasi Permasalahan Berdasarkan Tugas dan Fungsi Pelayanan SKPD </a:t>
            </a:r>
          </a:p>
          <a:p>
            <a:pPr marL="342900" indent="-342900">
              <a:buFont typeface="+mj-lt"/>
              <a:buAutoNum type="arabicPeriod"/>
            </a:pPr>
            <a:r>
              <a:rPr lang="nl-NL" b="1" dirty="0" smtClean="0">
                <a:effectLst/>
                <a:latin typeface="+mn-lt"/>
              </a:rPr>
              <a:t>Telaahan Visi, Misi, dan Program Kepala Daerah dan Wakil Kepala Daerah Terpilih </a:t>
            </a:r>
          </a:p>
          <a:p>
            <a:pPr marL="342900" indent="-342900">
              <a:buFont typeface="+mj-lt"/>
              <a:buAutoNum type="arabicPeriod"/>
            </a:pPr>
            <a:r>
              <a:rPr lang="en-GB" b="1" dirty="0" err="1" smtClean="0">
                <a:effectLst/>
                <a:latin typeface="+mn-lt"/>
              </a:rPr>
              <a:t>Telaahan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Renstra</a:t>
            </a:r>
            <a:r>
              <a:rPr lang="en-GB" b="1" dirty="0" smtClean="0">
                <a:effectLst/>
                <a:latin typeface="+mn-lt"/>
              </a:rPr>
              <a:t> K/L </a:t>
            </a:r>
            <a:r>
              <a:rPr lang="en-GB" b="1" dirty="0" err="1" smtClean="0">
                <a:effectLst/>
                <a:latin typeface="+mn-lt"/>
              </a:rPr>
              <a:t>dan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Renstra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Provinsi/Kabupaten/Kota</a:t>
            </a:r>
            <a:r>
              <a:rPr lang="en-GB" b="1" dirty="0" smtClean="0">
                <a:effectLst/>
                <a:latin typeface="+mn-lt"/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sv-SE" b="1" dirty="0" smtClean="0">
                <a:effectLst/>
                <a:latin typeface="+mn-lt"/>
              </a:rPr>
              <a:t>Telaahan Rencana Tata Ruang Wilayah dan Kajian Lingkungan Hidup Strategis </a:t>
            </a:r>
          </a:p>
          <a:p>
            <a:pPr marL="342900" indent="-342900">
              <a:buFont typeface="+mj-lt"/>
              <a:buAutoNum type="arabicPeriod"/>
            </a:pPr>
            <a:r>
              <a:rPr lang="sv-SE" b="1" dirty="0" smtClean="0">
                <a:effectLst/>
                <a:latin typeface="+mn-lt"/>
              </a:rPr>
              <a:t>P</a:t>
            </a:r>
            <a:r>
              <a:rPr lang="en-GB" b="1" dirty="0" err="1" smtClean="0">
                <a:effectLst/>
                <a:latin typeface="+mn-lt"/>
              </a:rPr>
              <a:t>enentuan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Isu-isu</a:t>
            </a:r>
            <a:r>
              <a:rPr lang="en-GB" b="1" dirty="0" smtClean="0">
                <a:effectLst/>
                <a:latin typeface="+mn-lt"/>
              </a:rPr>
              <a:t> </a:t>
            </a:r>
            <a:r>
              <a:rPr lang="en-GB" b="1" dirty="0" err="1" smtClean="0">
                <a:effectLst/>
                <a:latin typeface="+mn-lt"/>
              </a:rPr>
              <a:t>Strategis</a:t>
            </a:r>
            <a:r>
              <a:rPr lang="en-GB" b="1" dirty="0" smtClean="0">
                <a:effectLst/>
                <a:latin typeface="+mn-lt"/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endParaRPr lang="en-GB" b="1" dirty="0" smtClean="0">
              <a:effectLst/>
              <a:latin typeface="+mn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52600" y="779502"/>
            <a:ext cx="3810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 err="1" smtClean="0"/>
              <a:t>Sekurang-kurangnya</a:t>
            </a:r>
            <a:r>
              <a:rPr lang="en-GB" dirty="0" smtClean="0"/>
              <a:t> </a:t>
            </a:r>
            <a:r>
              <a:rPr lang="en-GB" dirty="0" err="1" smtClean="0"/>
              <a:t>memuat</a:t>
            </a:r>
            <a:r>
              <a:rPr lang="en-GB" dirty="0" smtClean="0"/>
              <a:t>: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xmlns="" val="3613143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402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2057400" y="3562350"/>
            <a:ext cx="8172450" cy="2152650"/>
          </a:xfrm>
        </p:spPr>
        <p:txBody>
          <a:bodyPr>
            <a:normAutofit fontScale="90000"/>
          </a:bodyPr>
          <a:lstStyle/>
          <a:p>
            <a:pPr algn="ctr">
              <a:lnSpc>
                <a:spcPct val="110000"/>
              </a:lnSpc>
              <a:defRPr/>
            </a:pPr>
            <a:r>
              <a:rPr lang="sv-SE" sz="7200" dirty="0">
                <a:solidFill>
                  <a:srgbClr val="00FF00"/>
                </a:solidFill>
                <a:latin typeface="Candara" pitchFamily="34" charset="0"/>
              </a:rPr>
              <a:t>SEKIAN</a:t>
            </a:r>
            <a:br>
              <a:rPr lang="sv-SE" sz="7200" dirty="0">
                <a:solidFill>
                  <a:srgbClr val="00FF00"/>
                </a:solidFill>
                <a:latin typeface="Candara" pitchFamily="34" charset="0"/>
              </a:rPr>
            </a:br>
            <a:r>
              <a:rPr lang="sv-SE" sz="7200" dirty="0">
                <a:solidFill>
                  <a:srgbClr val="00FF00"/>
                </a:solidFill>
                <a:latin typeface="Candara" pitchFamily="34" charset="0"/>
              </a:rPr>
              <a:t>&amp; </a:t>
            </a:r>
            <a:br>
              <a:rPr lang="sv-SE" sz="7200" dirty="0">
                <a:solidFill>
                  <a:srgbClr val="00FF00"/>
                </a:solidFill>
                <a:latin typeface="Candara" pitchFamily="34" charset="0"/>
              </a:rPr>
            </a:br>
            <a:r>
              <a:rPr lang="sv-SE" sz="7200" dirty="0">
                <a:solidFill>
                  <a:srgbClr val="00FF00"/>
                </a:solidFill>
                <a:latin typeface="Candara" pitchFamily="34" charset="0"/>
              </a:rPr>
              <a:t>TERIMA KASIH</a:t>
            </a:r>
            <a:endParaRPr lang="en-US" sz="7200" dirty="0">
              <a:solidFill>
                <a:srgbClr val="00FF00"/>
              </a:solidFill>
              <a:latin typeface="Candar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407013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52600" y="457200"/>
            <a:ext cx="9067800" cy="914400"/>
          </a:xfrm>
        </p:spPr>
        <p:txBody>
          <a:bodyPr anchor="t"/>
          <a:lstStyle/>
          <a:p>
            <a:pPr algn="ctr"/>
            <a:r>
              <a:rPr lang="en-GB" sz="2800" b="1" dirty="0"/>
              <a:t>SISTEMATIKA PENYUSUNAN RENSTRA SKPD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52600" y="1469173"/>
            <a:ext cx="8534400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898525" indent="-898525"/>
            <a:r>
              <a:rPr lang="en-GB" b="1" dirty="0">
                <a:solidFill>
                  <a:srgbClr val="FF0000"/>
                </a:solidFill>
                <a:effectLst/>
                <a:latin typeface="+mn-lt"/>
              </a:rPr>
              <a:t>BAB IV. </a:t>
            </a:r>
            <a:r>
              <a:rPr lang="fi-FI" b="1" dirty="0">
                <a:solidFill>
                  <a:srgbClr val="FF0000"/>
                </a:solidFill>
                <a:effectLst/>
                <a:latin typeface="+mn-lt"/>
              </a:rPr>
              <a:t>VISI, MISI, TUJUAN, DAN SASARAN, STRATEGI DAN KEBIJAKAN </a:t>
            </a:r>
          </a:p>
          <a:p>
            <a:pPr marL="342900" indent="-342900">
              <a:buFont typeface="+mj-lt"/>
              <a:buAutoNum type="arabicPeriod"/>
            </a:pPr>
            <a:r>
              <a:rPr lang="fi-FI" b="1" dirty="0">
                <a:effectLst/>
                <a:latin typeface="+mn-lt"/>
              </a:rPr>
              <a:t>Visi dan Misi SKPD </a:t>
            </a:r>
          </a:p>
          <a:p>
            <a:pPr marL="342900" indent="-342900">
              <a:buFont typeface="+mj-lt"/>
              <a:buAutoNum type="arabicPeriod"/>
            </a:pPr>
            <a:r>
              <a:rPr lang="en-GB" b="1" dirty="0" err="1">
                <a:effectLst/>
                <a:latin typeface="+mn-lt"/>
              </a:rPr>
              <a:t>Tujuan</a:t>
            </a:r>
            <a:r>
              <a:rPr lang="en-GB" b="1" dirty="0">
                <a:effectLst/>
                <a:latin typeface="+mn-lt"/>
              </a:rPr>
              <a:t> </a:t>
            </a:r>
            <a:r>
              <a:rPr lang="en-GB" b="1" dirty="0" err="1">
                <a:effectLst/>
                <a:latin typeface="+mn-lt"/>
              </a:rPr>
              <a:t>dan</a:t>
            </a:r>
            <a:r>
              <a:rPr lang="en-GB" b="1" dirty="0">
                <a:effectLst/>
                <a:latin typeface="+mn-lt"/>
              </a:rPr>
              <a:t> </a:t>
            </a:r>
            <a:r>
              <a:rPr lang="en-GB" b="1" dirty="0" err="1">
                <a:effectLst/>
                <a:latin typeface="+mn-lt"/>
              </a:rPr>
              <a:t>Sasaran</a:t>
            </a:r>
            <a:r>
              <a:rPr lang="en-GB" b="1" dirty="0">
                <a:effectLst/>
                <a:latin typeface="+mn-lt"/>
              </a:rPr>
              <a:t> </a:t>
            </a:r>
            <a:r>
              <a:rPr lang="en-GB" b="1" dirty="0" err="1">
                <a:effectLst/>
                <a:latin typeface="+mn-lt"/>
              </a:rPr>
              <a:t>Jangka</a:t>
            </a:r>
            <a:r>
              <a:rPr lang="en-GB" b="1" dirty="0">
                <a:effectLst/>
                <a:latin typeface="+mn-lt"/>
              </a:rPr>
              <a:t> </a:t>
            </a:r>
            <a:r>
              <a:rPr lang="en-GB" b="1" dirty="0" err="1">
                <a:effectLst/>
                <a:latin typeface="+mn-lt"/>
              </a:rPr>
              <a:t>Menengah</a:t>
            </a:r>
            <a:r>
              <a:rPr lang="en-GB" b="1" dirty="0">
                <a:effectLst/>
                <a:latin typeface="+mn-lt"/>
              </a:rPr>
              <a:t> SKPD </a:t>
            </a:r>
          </a:p>
          <a:p>
            <a:pPr marL="342900" indent="-342900">
              <a:buFont typeface="+mj-lt"/>
              <a:buAutoNum type="arabicPeriod"/>
            </a:pPr>
            <a:r>
              <a:rPr lang="en-GB" b="1" dirty="0" err="1">
                <a:effectLst/>
                <a:latin typeface="+mn-lt"/>
              </a:rPr>
              <a:t>Strategi</a:t>
            </a:r>
            <a:r>
              <a:rPr lang="en-GB" b="1" dirty="0">
                <a:effectLst/>
                <a:latin typeface="+mn-lt"/>
              </a:rPr>
              <a:t> </a:t>
            </a:r>
            <a:r>
              <a:rPr lang="en-GB" b="1" dirty="0" err="1">
                <a:effectLst/>
                <a:latin typeface="+mn-lt"/>
              </a:rPr>
              <a:t>dan</a:t>
            </a:r>
            <a:r>
              <a:rPr lang="en-GB" b="1" dirty="0">
                <a:effectLst/>
                <a:latin typeface="+mn-lt"/>
              </a:rPr>
              <a:t> </a:t>
            </a:r>
            <a:r>
              <a:rPr lang="en-GB" b="1" dirty="0" err="1">
                <a:effectLst/>
                <a:latin typeface="+mn-lt"/>
              </a:rPr>
              <a:t>Kebijakan</a:t>
            </a:r>
            <a:r>
              <a:rPr lang="en-GB" b="1" dirty="0">
                <a:effectLst/>
                <a:latin typeface="+mn-lt"/>
              </a:rPr>
              <a:t> </a:t>
            </a:r>
          </a:p>
          <a:p>
            <a:pPr marL="342900" indent="-342900">
              <a:buFont typeface="+mj-lt"/>
              <a:buAutoNum type="arabicPeriod"/>
            </a:pPr>
            <a:endParaRPr lang="en-GB" sz="2400" b="1" dirty="0">
              <a:effectLst/>
              <a:latin typeface="+mn-lt"/>
            </a:endParaRPr>
          </a:p>
          <a:p>
            <a:pPr marL="714375" indent="-714375"/>
            <a:r>
              <a:rPr lang="en-GB" b="1" dirty="0">
                <a:solidFill>
                  <a:srgbClr val="FF0000"/>
                </a:solidFill>
                <a:effectLst/>
                <a:latin typeface="+mn-lt"/>
              </a:rPr>
              <a:t>BAB V. RENCANA PROGRAM DAN KEGIATAN, INDIKATOR KINERJA, </a:t>
            </a:r>
            <a:endParaRPr lang="id-ID" b="1" dirty="0" smtClean="0">
              <a:solidFill>
                <a:srgbClr val="FF0000"/>
              </a:solidFill>
              <a:effectLst/>
              <a:latin typeface="+mn-lt"/>
            </a:endParaRPr>
          </a:p>
          <a:p>
            <a:pPr marL="714375" indent="-714375"/>
            <a:r>
              <a:rPr lang="id-ID" b="1" dirty="0">
                <a:solidFill>
                  <a:srgbClr val="FF0000"/>
                </a:solidFill>
                <a:effectLst/>
                <a:latin typeface="+mn-lt"/>
              </a:rPr>
              <a:t>	</a:t>
            </a:r>
            <a:r>
              <a:rPr lang="en-GB" b="1" dirty="0" smtClean="0">
                <a:solidFill>
                  <a:srgbClr val="FF0000"/>
                </a:solidFill>
                <a:effectLst/>
                <a:latin typeface="+mn-lt"/>
              </a:rPr>
              <a:t>KELOMPOK </a:t>
            </a:r>
            <a:r>
              <a:rPr lang="en-GB" b="1" dirty="0">
                <a:solidFill>
                  <a:srgbClr val="FF0000"/>
                </a:solidFill>
                <a:effectLst/>
                <a:latin typeface="+mn-lt"/>
              </a:rPr>
              <a:t>SASARAN, DAN PENDANAAN </a:t>
            </a:r>
            <a:r>
              <a:rPr lang="en-GB" b="1">
                <a:solidFill>
                  <a:srgbClr val="FF0000"/>
                </a:solidFill>
                <a:effectLst/>
                <a:latin typeface="+mn-lt"/>
              </a:rPr>
              <a:t>INDIKATIF </a:t>
            </a:r>
            <a:endParaRPr lang="id-ID" b="1" smtClean="0">
              <a:solidFill>
                <a:srgbClr val="FF0000"/>
              </a:solidFill>
              <a:effectLst/>
              <a:latin typeface="+mn-lt"/>
            </a:endParaRPr>
          </a:p>
          <a:p>
            <a:pPr marL="714375" indent="-714375"/>
            <a:endParaRPr lang="en-GB" b="1" dirty="0">
              <a:solidFill>
                <a:srgbClr val="FF0000"/>
              </a:solidFill>
              <a:effectLst/>
              <a:latin typeface="+mn-lt"/>
            </a:endParaRPr>
          </a:p>
          <a:p>
            <a:pPr marL="714375" indent="-714375"/>
            <a:r>
              <a:rPr lang="en-GB" b="1" dirty="0" smtClean="0">
                <a:solidFill>
                  <a:srgbClr val="FF0000"/>
                </a:solidFill>
                <a:effectLst/>
                <a:latin typeface="+mn-lt"/>
              </a:rPr>
              <a:t>BAB </a:t>
            </a:r>
            <a:r>
              <a:rPr lang="en-GB" b="1" dirty="0">
                <a:solidFill>
                  <a:srgbClr val="FF0000"/>
                </a:solidFill>
                <a:effectLst/>
                <a:latin typeface="+mn-lt"/>
              </a:rPr>
              <a:t>VI. INDIKATOR KINERJA SKPD YANG MENGACU PADA TUJUAN DAN SASARAN RPJMD </a:t>
            </a:r>
          </a:p>
          <a:p>
            <a:endParaRPr lang="en-GB" b="1" dirty="0"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83522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320701" y="1828800"/>
            <a:ext cx="7619999" cy="1510771"/>
          </a:xfrm>
          <a:prstGeom prst="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wrap="square" lIns="144000" tIns="108000" rIns="144000" bIns="108000">
            <a:spAutoFit/>
          </a:bodyPr>
          <a:lstStyle/>
          <a:p>
            <a:pPr algn="ctr"/>
            <a:r>
              <a:rPr lang="en-US" sz="2800">
                <a:effectLst/>
              </a:rPr>
              <a:t>Menjadikan perkebunan sebagai penggerak ekonomi berkelanjutan untuk kesejahteraan masyarakat Kaltim</a:t>
            </a:r>
            <a:endParaRPr lang="id-ID" sz="2000" dirty="0">
              <a:latin typeface="Candar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2667000" y="685800"/>
            <a:ext cx="6984776" cy="120032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/>
            <a:r>
              <a:rPr lang="id-ID" sz="3600" b="1" dirty="0">
                <a:latin typeface="Candara" pitchFamily="34" charset="0"/>
              </a:rPr>
              <a:t>VISI </a:t>
            </a:r>
            <a:r>
              <a:rPr lang="en-GB" sz="3600" b="1" dirty="0">
                <a:latin typeface="Candara" pitchFamily="34" charset="0"/>
              </a:rPr>
              <a:t>RENSTRA DINAS </a:t>
            </a:r>
            <a:r>
              <a:rPr lang="en-GB" sz="3600" b="1" dirty="0" smtClean="0">
                <a:latin typeface="Candara" pitchFamily="34" charset="0"/>
              </a:rPr>
              <a:t>PERKEBUNAN</a:t>
            </a:r>
            <a:endParaRPr lang="id-ID" sz="3600" b="1" dirty="0">
              <a:latin typeface="Candara" pitchFamily="3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xmlns="" val="3977822481"/>
              </p:ext>
            </p:extLst>
          </p:nvPr>
        </p:nvGraphicFramePr>
        <p:xfrm>
          <a:off x="1842655" y="2743200"/>
          <a:ext cx="8111900" cy="44429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3110406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590800" y="1828800"/>
            <a:ext cx="8731564" cy="216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115000"/>
              </a:lnSpc>
              <a:buFont typeface="+mj-lt"/>
              <a:buAutoNum type="arabicPeriod"/>
              <a:tabLst>
                <a:tab pos="1945640" algn="l"/>
                <a:tab pos="3391535" algn="l"/>
              </a:tabLst>
            </a:pPr>
            <a:r>
              <a:rPr lang="en-US" sz="2400" b="1" dirty="0" err="1" smtClean="0">
                <a:effectLst/>
                <a:latin typeface="+mn-lt"/>
              </a:rPr>
              <a:t>Memfasilitasi</a:t>
            </a:r>
            <a:r>
              <a:rPr lang="en-US" sz="2400" b="1" dirty="0" smtClean="0">
                <a:effectLst/>
                <a:latin typeface="+mn-lt"/>
              </a:rPr>
              <a:t> </a:t>
            </a:r>
            <a:r>
              <a:rPr lang="en-US" sz="2400" b="1" dirty="0" err="1">
                <a:effectLst/>
                <a:latin typeface="+mn-lt"/>
              </a:rPr>
              <a:t>peningkatan</a:t>
            </a:r>
            <a:r>
              <a:rPr lang="en-US" sz="2400" b="1" dirty="0">
                <a:effectLst/>
                <a:latin typeface="+mn-lt"/>
              </a:rPr>
              <a:t> </a:t>
            </a:r>
            <a:r>
              <a:rPr lang="en-US" sz="2400" b="1" dirty="0" err="1">
                <a:effectLst/>
                <a:latin typeface="+mn-lt"/>
              </a:rPr>
              <a:t>produksi</a:t>
            </a:r>
            <a:r>
              <a:rPr lang="en-US" sz="2400" b="1" dirty="0">
                <a:effectLst/>
                <a:latin typeface="+mn-lt"/>
              </a:rPr>
              <a:t> </a:t>
            </a:r>
            <a:r>
              <a:rPr lang="en-US" sz="2400" b="1" dirty="0" err="1">
                <a:effectLst/>
                <a:latin typeface="+mn-lt"/>
              </a:rPr>
              <a:t>perkebunan</a:t>
            </a:r>
            <a:endParaRPr lang="id-ID" sz="2400" b="1" dirty="0">
              <a:effectLst/>
              <a:latin typeface="+mn-lt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  <a:tabLst>
                <a:tab pos="1977390" algn="l"/>
              </a:tabLst>
            </a:pPr>
            <a:r>
              <a:rPr lang="en-US" sz="2400" b="1" dirty="0" err="1">
                <a:effectLst/>
                <a:latin typeface="+mn-lt"/>
              </a:rPr>
              <a:t>Meningkatkan</a:t>
            </a:r>
            <a:r>
              <a:rPr lang="en-US" sz="2400" b="1" dirty="0">
                <a:effectLst/>
                <a:latin typeface="+mn-lt"/>
              </a:rPr>
              <a:t> </a:t>
            </a:r>
            <a:r>
              <a:rPr lang="en-US" sz="2400" b="1" dirty="0" err="1">
                <a:effectLst/>
                <a:latin typeface="+mn-lt"/>
              </a:rPr>
              <a:t>nilai</a:t>
            </a:r>
            <a:r>
              <a:rPr lang="en-US" sz="2400" b="1" dirty="0">
                <a:effectLst/>
                <a:latin typeface="+mn-lt"/>
              </a:rPr>
              <a:t> </a:t>
            </a:r>
            <a:r>
              <a:rPr lang="en-US" sz="2400" b="1" dirty="0" err="1">
                <a:effectLst/>
                <a:latin typeface="+mn-lt"/>
              </a:rPr>
              <a:t>tambah</a:t>
            </a:r>
            <a:r>
              <a:rPr lang="en-US" sz="2400" b="1" dirty="0">
                <a:effectLst/>
                <a:latin typeface="+mn-lt"/>
              </a:rPr>
              <a:t> </a:t>
            </a:r>
            <a:r>
              <a:rPr lang="en-US" sz="2400" b="1" dirty="0" err="1">
                <a:effectLst/>
                <a:latin typeface="+mn-lt"/>
              </a:rPr>
              <a:t>produk</a:t>
            </a:r>
            <a:endParaRPr lang="id-ID" sz="2400" b="1" dirty="0">
              <a:effectLst/>
              <a:latin typeface="+mn-lt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  <a:tabLst>
                <a:tab pos="1977390" algn="l"/>
              </a:tabLst>
            </a:pPr>
            <a:r>
              <a:rPr lang="en-US" sz="2400" b="1" dirty="0" err="1">
                <a:effectLst/>
                <a:latin typeface="+mn-lt"/>
              </a:rPr>
              <a:t>Meningkatkan</a:t>
            </a:r>
            <a:r>
              <a:rPr lang="en-US" sz="2400" b="1" dirty="0">
                <a:effectLst/>
                <a:latin typeface="+mn-lt"/>
              </a:rPr>
              <a:t> </a:t>
            </a:r>
            <a:r>
              <a:rPr lang="en-US" sz="2400" b="1" dirty="0" err="1">
                <a:effectLst/>
                <a:latin typeface="+mn-lt"/>
              </a:rPr>
              <a:t>kualitas</a:t>
            </a:r>
            <a:r>
              <a:rPr lang="en-US" sz="2400" b="1" dirty="0">
                <a:effectLst/>
                <a:latin typeface="+mn-lt"/>
              </a:rPr>
              <a:t> </a:t>
            </a:r>
            <a:r>
              <a:rPr lang="en-US" sz="2400" b="1" dirty="0" err="1">
                <a:effectLst/>
                <a:latin typeface="+mn-lt"/>
              </a:rPr>
              <a:t>produk</a:t>
            </a:r>
            <a:endParaRPr lang="id-ID" sz="2400" b="1" dirty="0">
              <a:effectLst/>
              <a:latin typeface="+mn-lt"/>
            </a:endParaRPr>
          </a:p>
          <a:p>
            <a:pPr marL="342900" indent="-342900">
              <a:lnSpc>
                <a:spcPct val="115000"/>
              </a:lnSpc>
              <a:buFont typeface="+mj-lt"/>
              <a:buAutoNum type="arabicPeriod"/>
              <a:tabLst>
                <a:tab pos="1977390" algn="l"/>
              </a:tabLst>
            </a:pPr>
            <a:r>
              <a:rPr lang="en-US" sz="2400" b="1" dirty="0" err="1">
                <a:effectLst/>
                <a:latin typeface="+mn-lt"/>
              </a:rPr>
              <a:t>Menguatkan</a:t>
            </a:r>
            <a:r>
              <a:rPr lang="id-ID" sz="2400" b="1" dirty="0">
                <a:effectLst/>
                <a:latin typeface="+mn-lt"/>
              </a:rPr>
              <a:t> a</a:t>
            </a:r>
            <a:r>
              <a:rPr lang="en-US" sz="2400" b="1" dirty="0" err="1">
                <a:effectLst/>
                <a:latin typeface="+mn-lt"/>
              </a:rPr>
              <a:t>spek</a:t>
            </a:r>
            <a:r>
              <a:rPr lang="en-US" sz="2400" b="1" dirty="0">
                <a:effectLst/>
                <a:latin typeface="+mn-lt"/>
              </a:rPr>
              <a:t> </a:t>
            </a:r>
            <a:r>
              <a:rPr lang="en-US" sz="2400" b="1" dirty="0" err="1">
                <a:effectLst/>
                <a:latin typeface="+mn-lt"/>
              </a:rPr>
              <a:t>kelembagaan</a:t>
            </a:r>
            <a:endParaRPr lang="id-ID" sz="2400" b="1" dirty="0">
              <a:effectLst/>
              <a:latin typeface="+mn-lt"/>
            </a:endParaRPr>
          </a:p>
          <a:p>
            <a:pPr marL="342900" indent="-342900">
              <a:buFont typeface="+mj-lt"/>
              <a:buAutoNum type="arabicPeriod"/>
            </a:pPr>
            <a:endParaRPr lang="en-GB" sz="2400" b="1" dirty="0">
              <a:effectLst/>
              <a:latin typeface="+mn-lt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1859709" y="398603"/>
            <a:ext cx="8810128" cy="64633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eaLnBrk="1" hangingPunct="1"/>
            <a:r>
              <a:rPr lang="id-ID" sz="3600" b="1" dirty="0">
                <a:latin typeface="Candara" pitchFamily="34" charset="0"/>
              </a:rPr>
              <a:t>MISI </a:t>
            </a:r>
            <a:r>
              <a:rPr lang="en-GB" sz="3600" b="1" dirty="0">
                <a:latin typeface="Candara" pitchFamily="34" charset="0"/>
              </a:rPr>
              <a:t>RENSTRA DINAS </a:t>
            </a:r>
            <a:r>
              <a:rPr lang="en-GB" sz="3600" b="1" dirty="0" smtClean="0">
                <a:latin typeface="Candara" pitchFamily="34" charset="0"/>
              </a:rPr>
              <a:t>PERKEBUNAN</a:t>
            </a:r>
            <a:endParaRPr lang="id-ID" sz="3600" b="1" dirty="0">
              <a:latin typeface="Candara" pitchFamily="34" charset="0"/>
            </a:endParaRPr>
          </a:p>
        </p:txBody>
      </p:sp>
      <p:graphicFrame>
        <p:nvGraphicFramePr>
          <p:cNvPr id="22" name="Diagram 21"/>
          <p:cNvGraphicFramePr/>
          <p:nvPr>
            <p:extLst>
              <p:ext uri="{D42A27DB-BD31-4B8C-83A1-F6EECF244321}">
                <p14:modId xmlns:p14="http://schemas.microsoft.com/office/powerpoint/2010/main" xmlns="" val="849011845"/>
              </p:ext>
            </p:extLst>
          </p:nvPr>
        </p:nvGraphicFramePr>
        <p:xfrm>
          <a:off x="1873565" y="4191000"/>
          <a:ext cx="8796272" cy="17559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xmlns="" val="29139663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Diagram 12"/>
          <p:cNvGraphicFramePr/>
          <p:nvPr>
            <p:extLst>
              <p:ext uri="{D42A27DB-BD31-4B8C-83A1-F6EECF244321}">
                <p14:modId xmlns:p14="http://schemas.microsoft.com/office/powerpoint/2010/main" xmlns="" val="4209286014"/>
              </p:ext>
            </p:extLst>
          </p:nvPr>
        </p:nvGraphicFramePr>
        <p:xfrm>
          <a:off x="3537620" y="548681"/>
          <a:ext cx="5256584" cy="24821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" name="Text Box 2"/>
          <p:cNvSpPr txBox="1">
            <a:spLocks noChangeArrowheads="1"/>
          </p:cNvSpPr>
          <p:nvPr/>
        </p:nvSpPr>
        <p:spPr bwMode="auto">
          <a:xfrm>
            <a:off x="2885727" y="159843"/>
            <a:ext cx="6649143" cy="64633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dirty="0"/>
              <a:t>Hubungan Visi &amp; Misi</a:t>
            </a:r>
            <a:endParaRPr lang="en-US" dirty="0"/>
          </a:p>
        </p:txBody>
      </p:sp>
      <p:sp>
        <p:nvSpPr>
          <p:cNvPr id="18" name="Rectangle 17"/>
          <p:cNvSpPr/>
          <p:nvPr/>
        </p:nvSpPr>
        <p:spPr>
          <a:xfrm>
            <a:off x="5041135" y="4643688"/>
            <a:ext cx="2520000" cy="64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anchor="ctr">
            <a:noAutofit/>
          </a:bodyPr>
          <a:lstStyle/>
          <a:p>
            <a:pPr>
              <a:lnSpc>
                <a:spcPct val="115000"/>
              </a:lnSpc>
              <a:tabLst>
                <a:tab pos="1945640" algn="l"/>
                <a:tab pos="3391535" algn="l"/>
              </a:tabLst>
            </a:pPr>
            <a:r>
              <a:rPr lang="en-US" sz="1600" smtClean="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Memfasilitasi </a:t>
            </a:r>
            <a:r>
              <a:rPr lang="en-US" sz="160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peningkatan produksi </a:t>
            </a:r>
            <a:r>
              <a:rPr lang="en-US" sz="1600" smtClean="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perkebunan</a:t>
            </a:r>
            <a:endParaRPr lang="id-ID" sz="1600">
              <a:solidFill>
                <a:schemeClr val="bg1"/>
              </a:solidFill>
              <a:effectLst/>
              <a:latin typeface="Adobe Garamond Pro Bold" panose="02020702060506020403" pitchFamily="18" charset="0"/>
            </a:endParaRPr>
          </a:p>
        </p:txBody>
      </p:sp>
      <p:sp>
        <p:nvSpPr>
          <p:cNvPr id="19" name="Rectangle 18"/>
          <p:cNvSpPr/>
          <p:nvPr/>
        </p:nvSpPr>
        <p:spPr>
          <a:xfrm>
            <a:off x="7643870" y="4643688"/>
            <a:ext cx="2520000" cy="64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anchor="ctr">
            <a:noAutofit/>
          </a:bodyPr>
          <a:lstStyle/>
          <a:p>
            <a:pPr>
              <a:lnSpc>
                <a:spcPct val="115000"/>
              </a:lnSpc>
              <a:tabLst>
                <a:tab pos="1977390" algn="l"/>
              </a:tabLst>
            </a:pPr>
            <a:r>
              <a:rPr lang="en-US" sz="1600" smtClean="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Meningkatkan </a:t>
            </a:r>
            <a:r>
              <a:rPr lang="en-US" sz="160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nilai tambah </a:t>
            </a:r>
            <a:r>
              <a:rPr lang="en-US" sz="1600" smtClean="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produk</a:t>
            </a:r>
            <a:endParaRPr lang="id-ID" sz="1600">
              <a:solidFill>
                <a:schemeClr val="bg1"/>
              </a:solidFill>
              <a:effectLst/>
              <a:latin typeface="Adobe Garamond Pro Bold" panose="02020702060506020403" pitchFamily="18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2438400" y="4643688"/>
            <a:ext cx="2520000" cy="64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anchor="ctr">
            <a:noAutofit/>
          </a:bodyPr>
          <a:lstStyle/>
          <a:p>
            <a:pPr>
              <a:lnSpc>
                <a:spcPct val="115000"/>
              </a:lnSpc>
              <a:tabLst>
                <a:tab pos="1977390" algn="l"/>
              </a:tabLst>
            </a:pPr>
            <a:r>
              <a:rPr lang="en-US" sz="1600" smtClean="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Meningkatkan kualitas produk</a:t>
            </a:r>
            <a:endParaRPr lang="id-ID" sz="1600" smtClean="0">
              <a:solidFill>
                <a:schemeClr val="bg1"/>
              </a:solidFill>
              <a:effectLst/>
              <a:latin typeface="Adobe Garamond Pro Bold" panose="02020702060506020403" pitchFamily="18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5041135" y="5981400"/>
            <a:ext cx="2520000" cy="648000"/>
          </a:xfrm>
          <a:prstGeom prst="rect">
            <a:avLst/>
          </a:prstGeom>
          <a:solidFill>
            <a:schemeClr val="accent1">
              <a:lumMod val="75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anchor="ctr">
            <a:noAutofit/>
          </a:bodyPr>
          <a:lstStyle/>
          <a:p>
            <a:pPr>
              <a:lnSpc>
                <a:spcPct val="115000"/>
              </a:lnSpc>
              <a:tabLst>
                <a:tab pos="1977390" algn="l"/>
              </a:tabLst>
            </a:pPr>
            <a:r>
              <a:rPr lang="en-US" sz="1600" smtClean="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Menguatkan</a:t>
            </a:r>
            <a:r>
              <a:rPr lang="id-ID" sz="1600" smtClean="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 </a:t>
            </a:r>
            <a:r>
              <a:rPr lang="id-ID" sz="160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a</a:t>
            </a:r>
            <a:r>
              <a:rPr lang="en-US" sz="160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spek </a:t>
            </a:r>
            <a:r>
              <a:rPr lang="en-US" sz="1600" smtClean="0">
                <a:solidFill>
                  <a:schemeClr val="bg1"/>
                </a:solidFill>
                <a:effectLst/>
                <a:latin typeface="Adobe Garamond Pro Bold" panose="02020702060506020403" pitchFamily="18" charset="0"/>
              </a:rPr>
              <a:t>kelembagaan</a:t>
            </a:r>
            <a:endParaRPr lang="en-GB" sz="1600" dirty="0">
              <a:solidFill>
                <a:schemeClr val="bg1"/>
              </a:solidFill>
              <a:effectLst/>
              <a:latin typeface="Adobe Garamond Pro Bold" panose="02020702060506020403" pitchFamily="18" charset="0"/>
            </a:endParaRPr>
          </a:p>
        </p:txBody>
      </p:sp>
      <p:sp>
        <p:nvSpPr>
          <p:cNvPr id="3" name="Down Arrow 2"/>
          <p:cNvSpPr/>
          <p:nvPr/>
        </p:nvSpPr>
        <p:spPr>
          <a:xfrm flipV="1">
            <a:off x="6034435" y="5542208"/>
            <a:ext cx="533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2" name="Rectangle 21"/>
          <p:cNvSpPr/>
          <p:nvPr/>
        </p:nvSpPr>
        <p:spPr bwMode="auto">
          <a:xfrm>
            <a:off x="2152648" y="4390471"/>
            <a:ext cx="8331965" cy="2309205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sp>
        <p:nvSpPr>
          <p:cNvPr id="23" name="Rectangle 22"/>
          <p:cNvSpPr/>
          <p:nvPr/>
        </p:nvSpPr>
        <p:spPr bwMode="auto">
          <a:xfrm>
            <a:off x="2310612" y="4431458"/>
            <a:ext cx="7990675" cy="1034550"/>
          </a:xfrm>
          <a:prstGeom prst="rect">
            <a:avLst/>
          </a:prstGeom>
          <a:noFill/>
          <a:ln w="28575" cap="flat" cmpd="sng" algn="ctr">
            <a:solidFill>
              <a:schemeClr val="tx1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id-ID"/>
          </a:p>
        </p:txBody>
      </p:sp>
      <p:graphicFrame>
        <p:nvGraphicFramePr>
          <p:cNvPr id="24" name="Diagram 23"/>
          <p:cNvGraphicFramePr/>
          <p:nvPr>
            <p:extLst>
              <p:ext uri="{D42A27DB-BD31-4B8C-83A1-F6EECF244321}">
                <p14:modId xmlns:p14="http://schemas.microsoft.com/office/powerpoint/2010/main" xmlns="" val="797727501"/>
              </p:ext>
            </p:extLst>
          </p:nvPr>
        </p:nvGraphicFramePr>
        <p:xfrm>
          <a:off x="2885727" y="833883"/>
          <a:ext cx="5992155" cy="336380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25" name="Down Arrow 24"/>
          <p:cNvSpPr/>
          <p:nvPr/>
        </p:nvSpPr>
        <p:spPr>
          <a:xfrm flipV="1">
            <a:off x="6034435" y="3921573"/>
            <a:ext cx="533400" cy="38100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  <p:extLst>
      <p:ext uri="{BB962C8B-B14F-4D97-AF65-F5344CB8AC3E}">
        <p14:creationId xmlns:p14="http://schemas.microsoft.com/office/powerpoint/2010/main" xmlns="" val="40615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Box 2"/>
          <p:cNvSpPr txBox="1">
            <a:spLocks noChangeArrowheads="1"/>
          </p:cNvSpPr>
          <p:nvPr/>
        </p:nvSpPr>
        <p:spPr bwMode="auto">
          <a:xfrm>
            <a:off x="2057400" y="118163"/>
            <a:ext cx="8257749" cy="646331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dirty="0"/>
              <a:t>Menghubungkan MISI ke TUJUAN</a:t>
            </a:r>
            <a:endParaRPr lang="en-US" dirty="0"/>
          </a:p>
        </p:txBody>
      </p:sp>
      <p:sp>
        <p:nvSpPr>
          <p:cNvPr id="82" name="Rounded Rectangle 81"/>
          <p:cNvSpPr/>
          <p:nvPr/>
        </p:nvSpPr>
        <p:spPr bwMode="auto">
          <a:xfrm>
            <a:off x="2364160" y="1815852"/>
            <a:ext cx="2893640" cy="1308348"/>
          </a:xfrm>
          <a:prstGeom prst="roundRect">
            <a:avLst/>
          </a:prstGeom>
          <a:solidFill>
            <a:srgbClr val="FF860D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7800" indent="-177800"/>
            <a:r>
              <a:rPr lang="en-GB" b="1" dirty="0" smtClean="0">
                <a:solidFill>
                  <a:schemeClr val="bg2"/>
                </a:solidFill>
              </a:rPr>
              <a:t>1</a:t>
            </a:r>
            <a:r>
              <a:rPr lang="en-GB" b="1" smtClean="0">
                <a:solidFill>
                  <a:schemeClr val="bg2"/>
                </a:solidFill>
              </a:rPr>
              <a:t>. </a:t>
            </a:r>
            <a:r>
              <a:rPr lang="en-US" b="1">
                <a:effectLst/>
              </a:rPr>
              <a:t>Memfasilitasi peningkatan produksi perkebunan</a:t>
            </a:r>
            <a:endParaRPr lang="en-GB" b="1" dirty="0" smtClean="0">
              <a:solidFill>
                <a:schemeClr val="bg2"/>
              </a:solidFill>
            </a:endParaRPr>
          </a:p>
        </p:txBody>
      </p:sp>
      <p:sp>
        <p:nvSpPr>
          <p:cNvPr id="86" name="Rounded Rectangle 85"/>
          <p:cNvSpPr/>
          <p:nvPr/>
        </p:nvSpPr>
        <p:spPr bwMode="auto">
          <a:xfrm>
            <a:off x="2398796" y="3668943"/>
            <a:ext cx="2893640" cy="1023764"/>
          </a:xfrm>
          <a:prstGeom prst="roundRect">
            <a:avLst/>
          </a:prstGeom>
          <a:solidFill>
            <a:srgbClr val="92D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7800" indent="-177800"/>
            <a:r>
              <a:rPr lang="en-GB" b="1" dirty="0" smtClean="0">
                <a:solidFill>
                  <a:srgbClr val="FF0000"/>
                </a:solidFill>
              </a:rPr>
              <a:t>2</a:t>
            </a:r>
            <a:r>
              <a:rPr lang="en-GB" b="1" smtClean="0">
                <a:solidFill>
                  <a:srgbClr val="FF0000"/>
                </a:solidFill>
              </a:rPr>
              <a:t>. </a:t>
            </a:r>
            <a:r>
              <a:rPr lang="en-US" b="1">
                <a:effectLst/>
              </a:rPr>
              <a:t>Meningkatkan nilai tambah produk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89" name="Rounded Rectangle 88"/>
          <p:cNvSpPr/>
          <p:nvPr/>
        </p:nvSpPr>
        <p:spPr bwMode="auto">
          <a:xfrm>
            <a:off x="5921051" y="1828800"/>
            <a:ext cx="5578221" cy="486905"/>
          </a:xfrm>
          <a:prstGeom prst="roundRect">
            <a:avLst/>
          </a:prstGeom>
          <a:solidFill>
            <a:srgbClr val="9AE2E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73050" indent="-273050">
              <a:buFont typeface="+mj-lt"/>
              <a:buAutoNum type="arabicPeriod"/>
            </a:pPr>
            <a:r>
              <a:rPr lang="en-US" b="1">
                <a:effectLst/>
              </a:rPr>
              <a:t>Meningkatkan produktivitas komoditi perkebunan</a:t>
            </a:r>
            <a:endParaRPr lang="en-GB" b="1" dirty="0" smtClean="0">
              <a:solidFill>
                <a:srgbClr val="002060"/>
              </a:solidFill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3254896" y="990600"/>
            <a:ext cx="1164704" cy="504056"/>
          </a:xfrm>
          <a:prstGeom prst="ellipse">
            <a:avLst/>
          </a:prstGeom>
          <a:solidFill>
            <a:srgbClr val="00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000" b="1" dirty="0">
                <a:solidFill>
                  <a:srgbClr val="002060"/>
                </a:solidFill>
              </a:rPr>
              <a:t>MISI</a:t>
            </a:r>
          </a:p>
        </p:txBody>
      </p:sp>
      <p:sp>
        <p:nvSpPr>
          <p:cNvPr id="97" name="Right Arrow 96"/>
          <p:cNvSpPr/>
          <p:nvPr/>
        </p:nvSpPr>
        <p:spPr bwMode="auto">
          <a:xfrm>
            <a:off x="5410200" y="2057400"/>
            <a:ext cx="404750" cy="882266"/>
          </a:xfrm>
          <a:prstGeom prst="rightArrow">
            <a:avLst/>
          </a:prstGeom>
          <a:solidFill>
            <a:srgbClr val="FFC000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98" name="Right Arrow 97"/>
          <p:cNvSpPr/>
          <p:nvPr/>
        </p:nvSpPr>
        <p:spPr bwMode="auto">
          <a:xfrm>
            <a:off x="5444836" y="3854507"/>
            <a:ext cx="381000" cy="685800"/>
          </a:xfrm>
          <a:prstGeom prst="rightArrow">
            <a:avLst/>
          </a:prstGeom>
          <a:solidFill>
            <a:srgbClr val="92D050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99" name="Rounded Rectangle 98"/>
          <p:cNvSpPr/>
          <p:nvPr/>
        </p:nvSpPr>
        <p:spPr bwMode="auto">
          <a:xfrm>
            <a:off x="5921051" y="3573385"/>
            <a:ext cx="5578221" cy="676278"/>
          </a:xfrm>
          <a:prstGeom prst="roundRect">
            <a:avLst/>
          </a:prstGeom>
          <a:solidFill>
            <a:srgbClr val="FF9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id-ID" b="1" smtClean="0">
                <a:effectLst/>
              </a:rPr>
              <a:t>1. </a:t>
            </a:r>
            <a:r>
              <a:rPr lang="en-US" b="1" smtClean="0">
                <a:effectLst/>
              </a:rPr>
              <a:t>Meningkatkan </a:t>
            </a:r>
            <a:r>
              <a:rPr lang="en-US" b="1">
                <a:effectLst/>
              </a:rPr>
              <a:t>produk primer menjadi barang setengah jad</a:t>
            </a:r>
            <a:r>
              <a:rPr lang="id-ID" b="1">
                <a:effectLst/>
              </a:rPr>
              <a:t>i/barang jadi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100" name="Rounded Rectangle 99"/>
          <p:cNvSpPr/>
          <p:nvPr/>
        </p:nvSpPr>
        <p:spPr bwMode="auto">
          <a:xfrm>
            <a:off x="5921051" y="2438400"/>
            <a:ext cx="5578221" cy="649208"/>
          </a:xfrm>
          <a:prstGeom prst="roundRect">
            <a:avLst/>
          </a:prstGeom>
          <a:solidFill>
            <a:srgbClr val="9AE2EA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73050" indent="-273050">
              <a:buFont typeface="+mj-lt"/>
              <a:buAutoNum type="arabicPeriod" startAt="2"/>
            </a:pPr>
            <a:r>
              <a:rPr lang="en-US" b="1">
                <a:effectLst/>
              </a:rPr>
              <a:t>Memperluas areal perkebunan</a:t>
            </a:r>
            <a:endParaRPr kumimoji="0" lang="en-GB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8" name="Oval 107"/>
          <p:cNvSpPr/>
          <p:nvPr/>
        </p:nvSpPr>
        <p:spPr bwMode="auto">
          <a:xfrm>
            <a:off x="7924800" y="1038145"/>
            <a:ext cx="1752600" cy="504056"/>
          </a:xfrm>
          <a:prstGeom prst="ellipse">
            <a:avLst/>
          </a:prstGeom>
          <a:solidFill>
            <a:srgbClr val="00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r>
              <a:rPr lang="en-GB" sz="2000" b="1" dirty="0">
                <a:solidFill>
                  <a:srgbClr val="002060"/>
                </a:solidFill>
              </a:rPr>
              <a:t>TUJUAN</a:t>
            </a:r>
          </a:p>
        </p:txBody>
      </p:sp>
      <p:sp>
        <p:nvSpPr>
          <p:cNvPr id="13" name="Rounded Rectangle 12"/>
          <p:cNvSpPr/>
          <p:nvPr/>
        </p:nvSpPr>
        <p:spPr bwMode="auto">
          <a:xfrm>
            <a:off x="5927979" y="4343400"/>
            <a:ext cx="5578221" cy="676278"/>
          </a:xfrm>
          <a:prstGeom prst="roundRect">
            <a:avLst/>
          </a:prstGeom>
          <a:solidFill>
            <a:srgbClr val="FF99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id-ID" b="1" smtClean="0">
                <a:effectLst/>
              </a:rPr>
              <a:t>2. </a:t>
            </a:r>
            <a:r>
              <a:rPr lang="en-US" b="1" smtClean="0">
                <a:effectLst/>
              </a:rPr>
              <a:t>Menganekaragamkan </a:t>
            </a:r>
            <a:r>
              <a:rPr lang="en-US" b="1">
                <a:effectLst/>
              </a:rPr>
              <a:t>produk olahan perkebunan</a:t>
            </a:r>
            <a:endParaRPr lang="en-GB" b="1" dirty="0">
              <a:solidFill>
                <a:srgbClr val="002060"/>
              </a:solidFill>
            </a:endParaRPr>
          </a:p>
        </p:txBody>
      </p:sp>
      <p:sp>
        <p:nvSpPr>
          <p:cNvPr id="14" name="Rounded Rectangle 13"/>
          <p:cNvSpPr/>
          <p:nvPr/>
        </p:nvSpPr>
        <p:spPr bwMode="auto">
          <a:xfrm>
            <a:off x="2364160" y="5393341"/>
            <a:ext cx="2893640" cy="1308348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177800" indent="-177800"/>
            <a:r>
              <a:rPr lang="id-ID" b="1" dirty="0">
                <a:solidFill>
                  <a:schemeClr val="bg2"/>
                </a:solidFill>
              </a:rPr>
              <a:t>3</a:t>
            </a:r>
            <a:r>
              <a:rPr lang="en-GB" b="1" smtClean="0">
                <a:solidFill>
                  <a:schemeClr val="bg2"/>
                </a:solidFill>
              </a:rPr>
              <a:t>. </a:t>
            </a:r>
            <a:r>
              <a:rPr lang="en-US" b="1">
                <a:effectLst/>
              </a:rPr>
              <a:t>Meningkatkan kualitas produk</a:t>
            </a:r>
            <a:endParaRPr lang="en-GB" b="1" dirty="0" smtClean="0">
              <a:solidFill>
                <a:schemeClr val="bg2"/>
              </a:solidFill>
            </a:endParaRPr>
          </a:p>
        </p:txBody>
      </p:sp>
      <p:sp>
        <p:nvSpPr>
          <p:cNvPr id="15" name="Rounded Rectangle 14"/>
          <p:cNvSpPr/>
          <p:nvPr/>
        </p:nvSpPr>
        <p:spPr bwMode="auto">
          <a:xfrm>
            <a:off x="5927979" y="5423341"/>
            <a:ext cx="5578221" cy="486905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73050" indent="-273050">
              <a:buFont typeface="+mj-lt"/>
              <a:buAutoNum type="arabicPeriod"/>
            </a:pPr>
            <a:r>
              <a:rPr lang="en-US">
                <a:effectLst/>
              </a:rPr>
              <a:t>Menjadikan produk</a:t>
            </a:r>
            <a:r>
              <a:rPr lang="id-ID">
                <a:effectLst/>
              </a:rPr>
              <a:t>  </a:t>
            </a:r>
            <a:r>
              <a:rPr lang="en-US">
                <a:effectLst/>
              </a:rPr>
              <a:t>perkebunan sesuai dengan </a:t>
            </a:r>
            <a:r>
              <a:rPr lang="en-US" smtClean="0">
                <a:effectLst/>
              </a:rPr>
              <a:t>SN</a:t>
            </a:r>
            <a:r>
              <a:rPr lang="id-ID" smtClean="0">
                <a:effectLst/>
              </a:rPr>
              <a:t>I</a:t>
            </a:r>
            <a:endParaRPr lang="en-GB" b="1" dirty="0" smtClean="0">
              <a:solidFill>
                <a:srgbClr val="002060"/>
              </a:solidFill>
            </a:endParaRPr>
          </a:p>
        </p:txBody>
      </p:sp>
      <p:sp>
        <p:nvSpPr>
          <p:cNvPr id="16" name="Right Arrow 15"/>
          <p:cNvSpPr/>
          <p:nvPr/>
        </p:nvSpPr>
        <p:spPr bwMode="auto">
          <a:xfrm>
            <a:off x="5410200" y="5634889"/>
            <a:ext cx="404750" cy="882266"/>
          </a:xfrm>
          <a:prstGeom prst="rightArrow">
            <a:avLst/>
          </a:prstGeom>
          <a:solidFill>
            <a:srgbClr val="FFC000"/>
          </a:solidFill>
          <a:ln>
            <a:noFill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en-GB">
              <a:solidFill>
                <a:schemeClr val="tx1"/>
              </a:solidFill>
              <a:latin typeface="Garamond" pitchFamily="18" charset="0"/>
            </a:endParaRPr>
          </a:p>
        </p:txBody>
      </p:sp>
      <p:sp>
        <p:nvSpPr>
          <p:cNvPr id="17" name="Rounded Rectangle 16"/>
          <p:cNvSpPr/>
          <p:nvPr/>
        </p:nvSpPr>
        <p:spPr bwMode="auto">
          <a:xfrm>
            <a:off x="5927979" y="6019800"/>
            <a:ext cx="5578221" cy="649208"/>
          </a:xfrm>
          <a:prstGeom prst="roundRect">
            <a:avLst/>
          </a:prstGeom>
          <a:solidFill>
            <a:schemeClr val="bg2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273050" indent="-273050">
              <a:buFont typeface="+mj-lt"/>
              <a:buAutoNum type="arabicPeriod" startAt="2"/>
            </a:pPr>
            <a:r>
              <a:rPr lang="en-US">
                <a:effectLst/>
              </a:rPr>
              <a:t>Menjadikan produk</a:t>
            </a:r>
            <a:r>
              <a:rPr lang="id-ID">
                <a:effectLst/>
              </a:rPr>
              <a:t>  </a:t>
            </a:r>
            <a:r>
              <a:rPr lang="en-US">
                <a:effectLst/>
              </a:rPr>
              <a:t>perkebunan sesuai dengan standar internasional</a:t>
            </a:r>
            <a:endParaRPr kumimoji="0" lang="en-GB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1091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Box 2"/>
          <p:cNvSpPr txBox="1">
            <a:spLocks noChangeArrowheads="1"/>
          </p:cNvSpPr>
          <p:nvPr/>
        </p:nvSpPr>
        <p:spPr bwMode="auto">
          <a:xfrm>
            <a:off x="3025606" y="276136"/>
            <a:ext cx="5644793" cy="120032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smtClean="0"/>
              <a:t>Menghubungkan </a:t>
            </a:r>
            <a:r>
              <a:rPr lang="id-ID" dirty="0"/>
              <a:t>TUJUAN ke SASARAN</a:t>
            </a:r>
            <a:endParaRPr lang="en-US" dirty="0"/>
          </a:p>
        </p:txBody>
      </p:sp>
      <p:sp>
        <p:nvSpPr>
          <p:cNvPr id="2" name="Right Arrow 1"/>
          <p:cNvSpPr/>
          <p:nvPr/>
        </p:nvSpPr>
        <p:spPr>
          <a:xfrm>
            <a:off x="5410200" y="2299856"/>
            <a:ext cx="766936" cy="4726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b="1"/>
          </a:p>
        </p:txBody>
      </p:sp>
      <p:grpSp>
        <p:nvGrpSpPr>
          <p:cNvPr id="160" name="Group 159"/>
          <p:cNvGrpSpPr/>
          <p:nvPr/>
        </p:nvGrpSpPr>
        <p:grpSpPr>
          <a:xfrm>
            <a:off x="2590801" y="1995055"/>
            <a:ext cx="2718583" cy="1024598"/>
            <a:chOff x="4811670" y="933000"/>
            <a:chExt cx="2287038" cy="793939"/>
          </a:xfrm>
        </p:grpSpPr>
        <p:sp>
          <p:nvSpPr>
            <p:cNvPr id="174" name="Rounded Rectangle 6"/>
            <p:cNvSpPr/>
            <p:nvPr/>
          </p:nvSpPr>
          <p:spPr>
            <a:xfrm rot="5402099">
              <a:off x="5620229" y="248460"/>
              <a:ext cx="734268" cy="222269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vert270" wrap="square" lIns="108000" tIns="0" rIns="36000" bIns="0" numCol="1" spcCol="1270" anchor="ctr" anchorCtr="0">
              <a:noAutofit/>
            </a:bodyPr>
            <a:lstStyle/>
            <a:p>
              <a:pPr marL="273050" indent="-4763"/>
              <a:r>
                <a:rPr lang="en-US" sz="1600">
                  <a:effectLst/>
                </a:rPr>
                <a:t>Meningkatkan produktivitas komoditi perkebunan</a:t>
              </a:r>
              <a:endParaRPr lang="en-GB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4811670" y="933000"/>
              <a:ext cx="256416" cy="224130"/>
            </a:xfrm>
            <a:prstGeom prst="ellipse">
              <a:avLst/>
            </a:prstGeom>
            <a:solidFill>
              <a:srgbClr val="FFC0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600" b="1" dirty="0">
                  <a:solidFill>
                    <a:schemeClr val="bg1"/>
                  </a:solidFill>
                  <a:latin typeface="Candara" pitchFamily="34" charset="0"/>
                </a:rPr>
                <a:t>1</a:t>
              </a:r>
            </a:p>
          </p:txBody>
        </p:sp>
      </p:grpSp>
      <p:sp>
        <p:nvSpPr>
          <p:cNvPr id="170" name="Rounded Rectangle 169"/>
          <p:cNvSpPr/>
          <p:nvPr/>
        </p:nvSpPr>
        <p:spPr>
          <a:xfrm>
            <a:off x="2286000" y="1972270"/>
            <a:ext cx="7772400" cy="38862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FF0000"/>
              </a:solidFill>
            </a:endParaRPr>
          </a:p>
        </p:txBody>
      </p:sp>
      <p:sp>
        <p:nvSpPr>
          <p:cNvPr id="303" name="Rounded Rectangle 6"/>
          <p:cNvSpPr/>
          <p:nvPr/>
        </p:nvSpPr>
        <p:spPr>
          <a:xfrm rot="5402099">
            <a:off x="7613298" y="707189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Meningkatnya produktivitas Kelapa Sawit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48100" y="5858470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d-ID" b="1" dirty="0" smtClean="0">
                <a:effectLst/>
              </a:rPr>
              <a:t>Misi 1:</a:t>
            </a:r>
          </a:p>
          <a:p>
            <a:pPr marL="177800" indent="-177800" algn="ctr"/>
            <a:r>
              <a:rPr lang="en-US" b="1">
                <a:effectLst/>
              </a:rPr>
              <a:t>Memfasilitasi peningkatan produksi perkebunan</a:t>
            </a:r>
            <a:endParaRPr lang="en-GB" b="1" dirty="0" smtClean="0"/>
          </a:p>
        </p:txBody>
      </p:sp>
      <p:sp>
        <p:nvSpPr>
          <p:cNvPr id="60" name="Rounded Rectangle 59"/>
          <p:cNvSpPr/>
          <p:nvPr/>
        </p:nvSpPr>
        <p:spPr>
          <a:xfrm>
            <a:off x="7086600" y="1406669"/>
            <a:ext cx="1828800" cy="457200"/>
          </a:xfrm>
          <a:prstGeom prst="roundRect">
            <a:avLst/>
          </a:prstGeom>
          <a:solidFill>
            <a:srgbClr val="CD678B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>
                <a:solidFill>
                  <a:schemeClr val="bg2"/>
                </a:solidFill>
                <a:latin typeface="Candara" pitchFamily="34" charset="0"/>
              </a:rPr>
              <a:t>SASARAN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3048000" y="1438870"/>
            <a:ext cx="1828800" cy="457200"/>
          </a:xfrm>
          <a:prstGeom prst="roundRect">
            <a:avLst/>
          </a:prstGeom>
          <a:solidFill>
            <a:srgbClr val="CD678B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solidFill>
                  <a:schemeClr val="bg2"/>
                </a:solidFill>
                <a:latin typeface="Candara" pitchFamily="34" charset="0"/>
              </a:rPr>
              <a:t>TUJUAN</a:t>
            </a:r>
            <a:endParaRPr lang="id-ID" sz="1600" dirty="0">
              <a:solidFill>
                <a:schemeClr val="bg2"/>
              </a:solidFill>
              <a:latin typeface="Candara" pitchFamily="34" charset="0"/>
            </a:endParaRPr>
          </a:p>
        </p:txBody>
      </p:sp>
      <p:sp>
        <p:nvSpPr>
          <p:cNvPr id="18" name="Rounded Rectangle 6"/>
          <p:cNvSpPr/>
          <p:nvPr/>
        </p:nvSpPr>
        <p:spPr>
          <a:xfrm rot="5402099">
            <a:off x="7613726" y="1448768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Meningkatnya produktivitas </a:t>
            </a:r>
            <a:r>
              <a:rPr lang="id-ID" sz="1400" smtClean="0">
                <a:effectLst/>
              </a:rPr>
              <a:t>lada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19" name="Rounded Rectangle 6"/>
          <p:cNvSpPr/>
          <p:nvPr/>
        </p:nvSpPr>
        <p:spPr>
          <a:xfrm rot="5402099">
            <a:off x="7613726" y="2196913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Meningkatnya produktivitas </a:t>
            </a:r>
            <a:r>
              <a:rPr lang="id-ID" sz="1400" smtClean="0">
                <a:effectLst/>
              </a:rPr>
              <a:t>kakao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0" name="Rounded Rectangle 6"/>
          <p:cNvSpPr/>
          <p:nvPr/>
        </p:nvSpPr>
        <p:spPr>
          <a:xfrm rot="5402099">
            <a:off x="7627150" y="2943922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Meningkatnya produktivitas </a:t>
            </a:r>
            <a:r>
              <a:rPr lang="id-ID" sz="1400" smtClean="0">
                <a:effectLst/>
              </a:rPr>
              <a:t>kelapa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1" name="Rounded Rectangle 6"/>
          <p:cNvSpPr/>
          <p:nvPr/>
        </p:nvSpPr>
        <p:spPr>
          <a:xfrm rot="5402099">
            <a:off x="7613726" y="3672423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Meningkatnya produktivitas </a:t>
            </a:r>
            <a:r>
              <a:rPr lang="id-ID" sz="1400" smtClean="0">
                <a:effectLst/>
              </a:rPr>
              <a:t>karet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5805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Text Box 2"/>
          <p:cNvSpPr txBox="1">
            <a:spLocks noChangeArrowheads="1"/>
          </p:cNvSpPr>
          <p:nvPr/>
        </p:nvSpPr>
        <p:spPr bwMode="auto">
          <a:xfrm>
            <a:off x="3025606" y="276136"/>
            <a:ext cx="5644793" cy="120032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>
            <a:defPPr>
              <a:defRPr lang="en-US"/>
            </a:defPPr>
            <a:lvl1pPr algn="ctr" eaLnBrk="1" hangingPunct="1">
              <a:defRPr sz="3600" b="1">
                <a:latin typeface="Candara" pitchFamily="34" charset="0"/>
              </a:defRPr>
            </a:lvl1pPr>
          </a:lstStyle>
          <a:p>
            <a:r>
              <a:rPr lang="id-ID" smtClean="0"/>
              <a:t>Menghubungkan </a:t>
            </a:r>
            <a:r>
              <a:rPr lang="id-ID" dirty="0"/>
              <a:t>TUJUAN ke SASARAN</a:t>
            </a:r>
            <a:endParaRPr lang="en-US" dirty="0"/>
          </a:p>
        </p:txBody>
      </p:sp>
      <p:sp>
        <p:nvSpPr>
          <p:cNvPr id="2" name="Right Arrow 1"/>
          <p:cNvSpPr/>
          <p:nvPr/>
        </p:nvSpPr>
        <p:spPr>
          <a:xfrm>
            <a:off x="5410200" y="2299856"/>
            <a:ext cx="766936" cy="4726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b="1"/>
          </a:p>
        </p:txBody>
      </p:sp>
      <p:grpSp>
        <p:nvGrpSpPr>
          <p:cNvPr id="160" name="Group 159"/>
          <p:cNvGrpSpPr/>
          <p:nvPr/>
        </p:nvGrpSpPr>
        <p:grpSpPr>
          <a:xfrm>
            <a:off x="2590801" y="1995055"/>
            <a:ext cx="2642383" cy="948396"/>
            <a:chOff x="4811670" y="933000"/>
            <a:chExt cx="2222934" cy="734892"/>
          </a:xfrm>
        </p:grpSpPr>
        <p:sp>
          <p:nvSpPr>
            <p:cNvPr id="174" name="Rounded Rectangle 6"/>
            <p:cNvSpPr/>
            <p:nvPr/>
          </p:nvSpPr>
          <p:spPr>
            <a:xfrm rot="5402099">
              <a:off x="5556125" y="189413"/>
              <a:ext cx="734268" cy="2222690"/>
            </a:xfrm>
            <a:prstGeom prst="rect">
              <a:avLst/>
            </a:prstGeom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spcFirstLastPara="0" vert="vert270" wrap="square" lIns="108000" tIns="0" rIns="36000" bIns="0" numCol="1" spcCol="1270" anchor="ctr" anchorCtr="0">
              <a:noAutofit/>
            </a:bodyPr>
            <a:lstStyle/>
            <a:p>
              <a:pPr marL="273050" indent="-4763"/>
              <a:r>
                <a:rPr lang="en-US" sz="1600">
                  <a:effectLst/>
                </a:rPr>
                <a:t>Memperluas areal perkebunan</a:t>
              </a:r>
              <a:endParaRPr lang="en-GB" sz="1600" b="1" dirty="0">
                <a:solidFill>
                  <a:schemeClr val="bg1"/>
                </a:solidFill>
              </a:endParaRPr>
            </a:p>
          </p:txBody>
        </p:sp>
        <p:sp>
          <p:nvSpPr>
            <p:cNvPr id="172" name="Oval 171"/>
            <p:cNvSpPr/>
            <p:nvPr/>
          </p:nvSpPr>
          <p:spPr>
            <a:xfrm>
              <a:off x="4811670" y="933000"/>
              <a:ext cx="256416" cy="224130"/>
            </a:xfrm>
            <a:prstGeom prst="ellipse">
              <a:avLst/>
            </a:prstGeom>
            <a:solidFill>
              <a:srgbClr val="FFC000"/>
            </a:solidFill>
          </p:spPr>
          <p:style>
            <a:lnRef idx="0">
              <a:schemeClr val="accent4"/>
            </a:lnRef>
            <a:fillRef idx="3">
              <a:schemeClr val="accent4"/>
            </a:fillRef>
            <a:effectRef idx="3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1600" b="1" smtClean="0">
                  <a:solidFill>
                    <a:schemeClr val="bg1"/>
                  </a:solidFill>
                  <a:latin typeface="Candara" pitchFamily="34" charset="0"/>
                </a:rPr>
                <a:t>2</a:t>
              </a:r>
              <a:endParaRPr lang="id-ID" sz="1600" b="1" dirty="0">
                <a:solidFill>
                  <a:schemeClr val="bg1"/>
                </a:solidFill>
                <a:latin typeface="Candara" pitchFamily="34" charset="0"/>
              </a:endParaRPr>
            </a:p>
          </p:txBody>
        </p:sp>
      </p:grpSp>
      <p:sp>
        <p:nvSpPr>
          <p:cNvPr id="170" name="Rounded Rectangle 169"/>
          <p:cNvSpPr/>
          <p:nvPr/>
        </p:nvSpPr>
        <p:spPr>
          <a:xfrm>
            <a:off x="2286000" y="1972270"/>
            <a:ext cx="7772400" cy="38862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600">
              <a:solidFill>
                <a:srgbClr val="FF0000"/>
              </a:solidFill>
            </a:endParaRPr>
          </a:p>
        </p:txBody>
      </p:sp>
      <p:sp>
        <p:nvSpPr>
          <p:cNvPr id="303" name="Rounded Rectangle 6"/>
          <p:cNvSpPr/>
          <p:nvPr/>
        </p:nvSpPr>
        <p:spPr>
          <a:xfrm rot="5402099">
            <a:off x="7613298" y="707189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 smtClean="0">
                <a:effectLst/>
              </a:rPr>
              <a:t>Terbangunnya kebun Kelapa </a:t>
            </a:r>
            <a:r>
              <a:rPr lang="id-ID" sz="1400">
                <a:effectLst/>
              </a:rPr>
              <a:t>Sawit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848100" y="5858470"/>
            <a:ext cx="4953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id-ID" b="1" dirty="0" smtClean="0">
                <a:effectLst/>
              </a:rPr>
              <a:t>Misi 1:</a:t>
            </a:r>
          </a:p>
          <a:p>
            <a:pPr marL="177800" indent="-177800" algn="ctr"/>
            <a:r>
              <a:rPr lang="en-US" b="1">
                <a:effectLst/>
              </a:rPr>
              <a:t>Memfasilitasi peningkatan produksi perkebunan</a:t>
            </a:r>
            <a:endParaRPr lang="en-GB" b="1" dirty="0" smtClean="0"/>
          </a:p>
        </p:txBody>
      </p:sp>
      <p:sp>
        <p:nvSpPr>
          <p:cNvPr id="60" name="Rounded Rectangle 59"/>
          <p:cNvSpPr/>
          <p:nvPr/>
        </p:nvSpPr>
        <p:spPr>
          <a:xfrm>
            <a:off x="7086600" y="1406669"/>
            <a:ext cx="1828800" cy="457200"/>
          </a:xfrm>
          <a:prstGeom prst="roundRect">
            <a:avLst/>
          </a:prstGeom>
          <a:solidFill>
            <a:srgbClr val="CD678B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>
                <a:solidFill>
                  <a:schemeClr val="bg2"/>
                </a:solidFill>
                <a:latin typeface="Candara" pitchFamily="34" charset="0"/>
              </a:rPr>
              <a:t>SASARAN</a:t>
            </a:r>
          </a:p>
        </p:txBody>
      </p:sp>
      <p:sp>
        <p:nvSpPr>
          <p:cNvPr id="61" name="Rounded Rectangle 60"/>
          <p:cNvSpPr/>
          <p:nvPr/>
        </p:nvSpPr>
        <p:spPr>
          <a:xfrm>
            <a:off x="3048000" y="1438870"/>
            <a:ext cx="1828800" cy="457200"/>
          </a:xfrm>
          <a:prstGeom prst="roundRect">
            <a:avLst/>
          </a:prstGeom>
          <a:solidFill>
            <a:srgbClr val="CD678B"/>
          </a:solidFill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600" b="1" dirty="0">
                <a:solidFill>
                  <a:schemeClr val="bg2"/>
                </a:solidFill>
                <a:latin typeface="Candara" pitchFamily="34" charset="0"/>
              </a:rPr>
              <a:t>TUJUAN</a:t>
            </a:r>
            <a:endParaRPr lang="id-ID" sz="1600" dirty="0">
              <a:solidFill>
                <a:schemeClr val="bg2"/>
              </a:solidFill>
              <a:latin typeface="Candara" pitchFamily="34" charset="0"/>
            </a:endParaRPr>
          </a:p>
        </p:txBody>
      </p:sp>
      <p:sp>
        <p:nvSpPr>
          <p:cNvPr id="18" name="Rounded Rectangle 6"/>
          <p:cNvSpPr/>
          <p:nvPr/>
        </p:nvSpPr>
        <p:spPr>
          <a:xfrm rot="5402099">
            <a:off x="7613726" y="1448768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Terbangunnya kebun </a:t>
            </a:r>
            <a:r>
              <a:rPr lang="id-ID" sz="1400" smtClean="0">
                <a:effectLst/>
              </a:rPr>
              <a:t>lada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19" name="Rounded Rectangle 6"/>
          <p:cNvSpPr/>
          <p:nvPr/>
        </p:nvSpPr>
        <p:spPr>
          <a:xfrm rot="5402099">
            <a:off x="7613726" y="2196913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Terbangunnya kebun </a:t>
            </a:r>
            <a:r>
              <a:rPr lang="id-ID" sz="1400" smtClean="0">
                <a:effectLst/>
              </a:rPr>
              <a:t>kakao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0" name="Rounded Rectangle 6"/>
          <p:cNvSpPr/>
          <p:nvPr/>
        </p:nvSpPr>
        <p:spPr>
          <a:xfrm rot="5402099">
            <a:off x="7627150" y="2943922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Terbangunnya kebun </a:t>
            </a:r>
            <a:r>
              <a:rPr lang="id-ID" sz="1400" smtClean="0">
                <a:effectLst/>
              </a:rPr>
              <a:t>Kelapa kelapa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  <p:sp>
        <p:nvSpPr>
          <p:cNvPr id="21" name="Rounded Rectangle 6"/>
          <p:cNvSpPr/>
          <p:nvPr/>
        </p:nvSpPr>
        <p:spPr>
          <a:xfrm rot="5402099">
            <a:off x="7613726" y="3672423"/>
            <a:ext cx="699203" cy="3429427"/>
          </a:xfrm>
          <a:prstGeom prst="rect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spcFirstLastPara="0" vert="vert270" wrap="square" lIns="108000" tIns="36000" rIns="36000" bIns="0" numCol="1" spcCol="1270" anchor="ctr" anchorCtr="0">
            <a:noAutofit/>
          </a:bodyPr>
          <a:lstStyle/>
          <a:p>
            <a:pPr marL="95250"/>
            <a:r>
              <a:rPr lang="id-ID" sz="1400">
                <a:effectLst/>
              </a:rPr>
              <a:t>Terbangunnya kebun </a:t>
            </a:r>
            <a:r>
              <a:rPr lang="id-ID" sz="1400" smtClean="0">
                <a:effectLst/>
              </a:rPr>
              <a:t>karet</a:t>
            </a:r>
            <a:endParaRPr lang="en-GB" sz="1400" b="1" dirty="0" smtClean="0">
              <a:solidFill>
                <a:schemeClr val="tx1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89074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hisp">
  <a:themeElements>
    <a:clrScheme name="Whisp A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hisp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Wh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Wh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Whisp</Template>
  <TotalTime>21417</TotalTime>
  <Words>1081</Words>
  <Application>Microsoft Office PowerPoint</Application>
  <PresentationFormat>Custom</PresentationFormat>
  <Paragraphs>410</Paragraphs>
  <Slides>20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1" baseType="lpstr">
      <vt:lpstr>Whisp</vt:lpstr>
      <vt:lpstr>Dinas Perkebunan Provinsi Kalimantan Timur</vt:lpstr>
      <vt:lpstr>SISTEMATIKA PENYUSUNAN RENSTRA SKPD</vt:lpstr>
      <vt:lpstr>SISTEMATIKA PENYUSUNAN RENSTRA SKPD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SEKIAN &amp;  TERIMA KASIH</vt:lpstr>
    </vt:vector>
  </TitlesOfParts>
  <Company>DDN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DISBUN</cp:lastModifiedBy>
  <cp:revision>1642</cp:revision>
  <cp:lastPrinted>2013-05-29T07:55:20Z</cp:lastPrinted>
  <dcterms:created xsi:type="dcterms:W3CDTF">2006-02-02T09:54:59Z</dcterms:created>
  <dcterms:modified xsi:type="dcterms:W3CDTF">2013-06-26T05:13:14Z</dcterms:modified>
</cp:coreProperties>
</file>